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78" r:id="rId2"/>
    <p:sldId id="256" r:id="rId3"/>
    <p:sldId id="257" r:id="rId4"/>
    <p:sldId id="258" r:id="rId5"/>
    <p:sldId id="579" r:id="rId6"/>
    <p:sldId id="259" r:id="rId7"/>
    <p:sldId id="580" r:id="rId8"/>
    <p:sldId id="262" r:id="rId9"/>
    <p:sldId id="263" r:id="rId10"/>
    <p:sldId id="581" r:id="rId11"/>
    <p:sldId id="582" r:id="rId12"/>
    <p:sldId id="260" r:id="rId13"/>
    <p:sldId id="261" r:id="rId14"/>
    <p:sldId id="583" r:id="rId15"/>
    <p:sldId id="584" r:id="rId16"/>
    <p:sldId id="585" r:id="rId17"/>
    <p:sldId id="586" r:id="rId18"/>
    <p:sldId id="589" r:id="rId19"/>
    <p:sldId id="595" r:id="rId20"/>
    <p:sldId id="594" r:id="rId21"/>
    <p:sldId id="596" r:id="rId22"/>
    <p:sldId id="597" r:id="rId23"/>
    <p:sldId id="598" r:id="rId24"/>
    <p:sldId id="588" r:id="rId25"/>
    <p:sldId id="599" r:id="rId26"/>
    <p:sldId id="600" r:id="rId27"/>
    <p:sldId id="601" r:id="rId28"/>
    <p:sldId id="602" r:id="rId29"/>
    <p:sldId id="603" r:id="rId30"/>
    <p:sldId id="604" r:id="rId31"/>
    <p:sldId id="605" r:id="rId32"/>
    <p:sldId id="606" r:id="rId33"/>
    <p:sldId id="607" r:id="rId34"/>
    <p:sldId id="608" r:id="rId35"/>
    <p:sldId id="609" r:id="rId36"/>
    <p:sldId id="610" r:id="rId37"/>
    <p:sldId id="590" r:id="rId38"/>
    <p:sldId id="267" r:id="rId39"/>
    <p:sldId id="611" r:id="rId40"/>
    <p:sldId id="612" r:id="rId41"/>
    <p:sldId id="613" r:id="rId42"/>
    <p:sldId id="614" r:id="rId43"/>
    <p:sldId id="615" r:id="rId44"/>
    <p:sldId id="616" r:id="rId45"/>
    <p:sldId id="617" r:id="rId46"/>
    <p:sldId id="618" r:id="rId47"/>
    <p:sldId id="619" r:id="rId48"/>
    <p:sldId id="620" r:id="rId49"/>
    <p:sldId id="593" r:id="rId50"/>
    <p:sldId id="621" r:id="rId51"/>
    <p:sldId id="622" r:id="rId52"/>
    <p:sldId id="623" r:id="rId53"/>
    <p:sldId id="624" r:id="rId54"/>
    <p:sldId id="625" r:id="rId55"/>
    <p:sldId id="626" r:id="rId56"/>
    <p:sldId id="627" r:id="rId57"/>
    <p:sldId id="628" r:id="rId58"/>
    <p:sldId id="629" r:id="rId59"/>
    <p:sldId id="630" r:id="rId60"/>
    <p:sldId id="631" r:id="rId61"/>
    <p:sldId id="632" r:id="rId62"/>
    <p:sldId id="591" r:id="rId63"/>
    <p:sldId id="592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0E106AD-729B-490B-AE7D-BAEC37D8803E}">
          <p14:sldIdLst>
            <p14:sldId id="578"/>
            <p14:sldId id="256"/>
            <p14:sldId id="257"/>
            <p14:sldId id="258"/>
            <p14:sldId id="579"/>
            <p14:sldId id="259"/>
            <p14:sldId id="580"/>
            <p14:sldId id="262"/>
            <p14:sldId id="263"/>
            <p14:sldId id="581"/>
            <p14:sldId id="582"/>
            <p14:sldId id="260"/>
            <p14:sldId id="261"/>
            <p14:sldId id="583"/>
            <p14:sldId id="584"/>
            <p14:sldId id="585"/>
          </p14:sldIdLst>
        </p14:section>
        <p14:section name="默认节" id="{DFA7B259-A913-43C7-B2F8-D4C9BCB8EA70}">
          <p14:sldIdLst>
            <p14:sldId id="586"/>
            <p14:sldId id="589"/>
            <p14:sldId id="595"/>
            <p14:sldId id="594"/>
            <p14:sldId id="596"/>
            <p14:sldId id="597"/>
            <p14:sldId id="598"/>
            <p14:sldId id="588"/>
          </p14:sldIdLst>
        </p14:section>
        <p14:section name="默认节" id="{8F6D3C83-F20B-4323-9A7B-DE842C26E34C}">
          <p14:sldIdLst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609"/>
            <p14:sldId id="610"/>
            <p14:sldId id="590"/>
            <p14:sldId id="267"/>
          </p14:sldIdLst>
        </p14:section>
        <p14:section name="默认节" id="{4C1DA8CF-C0ED-4F23-A7D3-02A02A54429D}">
          <p14:sldIdLst>
            <p14:sldId id="611"/>
            <p14:sldId id="612"/>
            <p14:sldId id="613"/>
            <p14:sldId id="614"/>
            <p14:sldId id="615"/>
            <p14:sldId id="616"/>
            <p14:sldId id="617"/>
            <p14:sldId id="618"/>
          </p14:sldIdLst>
        </p14:section>
        <p14:section name="默认节" id="{26312F78-3533-4AAB-B264-D9DFE8908B5E}">
          <p14:sldIdLst>
            <p14:sldId id="619"/>
            <p14:sldId id="620"/>
            <p14:sldId id="593"/>
            <p14:sldId id="621"/>
            <p14:sldId id="622"/>
            <p14:sldId id="623"/>
            <p14:sldId id="624"/>
          </p14:sldIdLst>
        </p14:section>
        <p14:section name="默认节" id="{37285C0F-AA14-4BE0-986E-4FD33C1D47AB}">
          <p14:sldIdLst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591"/>
            <p14:sldId id="5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6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65637-0604-493F-BB0C-C413EC283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765967-D743-48B0-9539-38EE2A6A2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8017CE-97BB-49C2-8F5F-245127BD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4A2A91-1595-4C0F-911F-BCC7E9C9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842D7-873A-4349-A529-2BBF831C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6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E28454-4E72-4211-9FC6-5D95E9D7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02BC82C-3589-4B23-81D1-9949FEF32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CE63BC-A433-4133-90B0-0953F444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1E9488-9994-4618-81E9-CDEF5AF97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F73C22-DBA0-4708-ACBA-D0AEE30A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1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E07D4DE-6047-4D08-8555-62749FB08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31C586-9AEF-4117-938E-5308DB703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13A9CA-91CC-4B27-9C16-86D1BFF5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CD13D4-D2A6-4C4C-928B-118E23C5A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566020-6266-4F3D-88CF-6BF6C5E4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020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8A82EA8-55D9-4676-9CD1-0F2FF788E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035" y="124977"/>
            <a:ext cx="1369965" cy="8235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B93B64-A9A2-4F20-BA2B-C473E82C00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48" y="6425146"/>
            <a:ext cx="3090940" cy="43285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D70DAB8-A035-4434-809E-AC173034F2B5}"/>
              </a:ext>
            </a:extLst>
          </p:cNvPr>
          <p:cNvSpPr txBox="1"/>
          <p:nvPr userDrawn="1"/>
        </p:nvSpPr>
        <p:spPr>
          <a:xfrm>
            <a:off x="638194" y="30079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50"/>
                </a:solidFill>
              </a:rPr>
              <a:t>危险化学品全流程管理系统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6DDA454-7BDC-4389-BBEA-953D1837C64D}"/>
              </a:ext>
            </a:extLst>
          </p:cNvPr>
          <p:cNvSpPr/>
          <p:nvPr userDrawn="1"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92D050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36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4CA832-AAF1-4853-B7AE-1EEC5763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617FA-F6E4-479E-AF5A-1E4177348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8672A9-DA37-405C-898A-F45C6D1B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33D58D-99DA-4636-A072-B6A66EDE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C096B2-5B3A-4874-92EB-785332E6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8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4488D9-C9B7-44B8-8112-12F41390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F784FF-AF2B-4A65-AF87-852108250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AD4131-BAAB-4C77-8032-BB182EA7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A7C080-C393-4E24-ACA9-D3DCFB1E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FD543-D79D-4134-A424-39A5DFA99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20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FDD5E7-A18B-4234-8F8D-F979FB800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456EE5-F00A-4DFC-B907-6350ABEEA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F5934E-65BC-4AF0-A3D3-5E04CC293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841E4F-BBE5-4135-B2C9-302CBD2E9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41FA19-F2A4-4742-87B7-1676CB75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84FF00-9D63-49E6-A49F-961A9011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34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C346B0-7F6A-41DE-81AA-513065D6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CC2DAD-F31B-4D8A-8BCC-7C805BD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0771C1-2047-402C-96BE-DADFD5863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1C71697-54F4-4E00-A3D0-2901A5E5C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E30D438-846B-42A9-86A7-9271AAAE6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437C04-2191-4CCC-996C-4044C5F5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406FC1-6618-4B24-9990-1B1FB6BF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9A6E672-D9F3-4068-916E-BF408A58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23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F0251-1294-4100-AB30-EE9D291C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4FAD06-C67E-47C0-AE78-9A9EEE13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4AC0F9-D418-4938-9F2A-1AF99F3B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72C542-2D44-4B54-83D9-B7CD2A15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59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41FA095-705F-4D43-9758-4F94028C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A679E9-3B5F-42C2-BA5B-94587073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E87D2C-87FE-42DF-8997-A6D47553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7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3C7F0C-FB14-4B94-9B1A-FEEFD8F2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0CF2F-C46D-4679-92DD-1BCE37E4E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7CE464-E1E3-4CD8-9637-09964DFE9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0D8D00-81EA-4992-B8DC-6EC39E0D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0819CB-1B02-4F1C-9DCF-0695575F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8DB241-DEDA-4427-B2C3-98520A71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84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D329B1-B359-48E1-9188-C0F23360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7497C8-B56B-4C79-9258-51E5B58A5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DEE143-9720-4382-988C-DAFDD689E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8A4EAA-8A52-4E29-AB3C-75F1EE6E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A6B990-0C52-4C0A-827A-B14B0770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A17404-9396-4D04-8D4F-FB954D11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09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4FE5AE9-8AAA-4005-A581-42EF0BAD5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34FBDD-0D84-4564-972F-C68259DC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B2FC8B-B8E7-4767-8BB1-BDF1987E1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3D31-2ECA-45E6-A543-38D1EA369CD7}" type="datetimeFigureOut">
              <a:rPr lang="zh-CN" altLang="en-US" smtClean="0"/>
              <a:t>2021-7-2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8BE6B3-6810-4E1C-8BAC-63838EFD5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29FA97-9DB3-4D45-B2A6-BABDFEE19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12C29-3AAE-4C68-8DC4-A4BD266FD2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58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.nwafu.edu.cn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g"/><Relationship Id="rId4" Type="http://schemas.openxmlformats.org/officeDocument/2006/relationships/image" Target="../media/image3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g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9644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注册登录篇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5756FC5-66DC-4F13-B34A-1640F5818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57"/>
          <a:stretch/>
        </p:blipFill>
        <p:spPr>
          <a:xfrm>
            <a:off x="572867" y="1258064"/>
            <a:ext cx="11419840" cy="520135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368C13-0F39-4664-83E2-D0934FF9F294}"/>
              </a:ext>
            </a:extLst>
          </p:cNvPr>
          <p:cNvSpPr/>
          <p:nvPr/>
        </p:nvSpPr>
        <p:spPr>
          <a:xfrm>
            <a:off x="2056227" y="2001020"/>
            <a:ext cx="8589818" cy="270388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选择实验室填写申购化学品用途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8256C73-02A9-4B07-A192-EA8DB7400A30}"/>
              </a:ext>
            </a:extLst>
          </p:cNvPr>
          <p:cNvSpPr/>
          <p:nvPr/>
        </p:nvSpPr>
        <p:spPr>
          <a:xfrm>
            <a:off x="2027595" y="5140460"/>
            <a:ext cx="323273" cy="230909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42D73DD1-3B40-42BD-A02E-70BC99DB8711}"/>
              </a:ext>
            </a:extLst>
          </p:cNvPr>
          <p:cNvCxnSpPr/>
          <p:nvPr/>
        </p:nvCxnSpPr>
        <p:spPr>
          <a:xfrm rot="16200000" flipH="1">
            <a:off x="2076085" y="5484515"/>
            <a:ext cx="591128" cy="364836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BAD30D3-7E4B-4AAA-890A-BFAA2384E4D6}"/>
              </a:ext>
            </a:extLst>
          </p:cNvPr>
          <p:cNvSpPr txBox="1"/>
          <p:nvPr/>
        </p:nvSpPr>
        <p:spPr>
          <a:xfrm>
            <a:off x="2027602" y="5934792"/>
            <a:ext cx="169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点击添加按钮，进行化学品信息填写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3BC78C2-9D04-45B2-9C54-A393B8560B2F}"/>
              </a:ext>
            </a:extLst>
          </p:cNvPr>
          <p:cNvSpPr/>
          <p:nvPr/>
        </p:nvSpPr>
        <p:spPr>
          <a:xfrm>
            <a:off x="2604871" y="5153392"/>
            <a:ext cx="323273" cy="230909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连接符: 肘形 9">
            <a:extLst>
              <a:ext uri="{FF2B5EF4-FFF2-40B4-BE49-F238E27FC236}">
                <a16:creationId xmlns:a16="http://schemas.microsoft.com/office/drawing/2014/main" id="{1BA20E8E-EFF1-4BA0-9A52-2BE07BB44D74}"/>
              </a:ext>
            </a:extLst>
          </p:cNvPr>
          <p:cNvCxnSpPr>
            <a:cxnSpLocks/>
          </p:cNvCxnSpPr>
          <p:nvPr/>
        </p:nvCxnSpPr>
        <p:spPr>
          <a:xfrm>
            <a:off x="2766507" y="5384301"/>
            <a:ext cx="951343" cy="42025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87218D5-E6FB-414A-866A-58B5E0F723D5}"/>
              </a:ext>
            </a:extLst>
          </p:cNvPr>
          <p:cNvSpPr txBox="1"/>
          <p:nvPr/>
        </p:nvSpPr>
        <p:spPr>
          <a:xfrm>
            <a:off x="3694772" y="5698348"/>
            <a:ext cx="240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点击历史列表，进行查询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5724D5-DE29-45B6-8D97-739D7AC109F8}"/>
              </a:ext>
            </a:extLst>
          </p:cNvPr>
          <p:cNvSpPr txBox="1"/>
          <p:nvPr/>
        </p:nvSpPr>
        <p:spPr>
          <a:xfrm>
            <a:off x="655441" y="758298"/>
            <a:ext cx="295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填写信息</a:t>
            </a:r>
          </a:p>
        </p:txBody>
      </p:sp>
    </p:spTree>
    <p:extLst>
      <p:ext uri="{BB962C8B-B14F-4D97-AF65-F5344CB8AC3E}">
        <p14:creationId xmlns:p14="http://schemas.microsoft.com/office/powerpoint/2010/main" val="1192347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2F90850-4788-4509-9602-B7E289FF2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90"/>
          <a:stretch/>
        </p:blipFill>
        <p:spPr>
          <a:xfrm>
            <a:off x="390769" y="1289686"/>
            <a:ext cx="11836400" cy="521662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7076F33-802F-4B0E-A35C-3DA941B4854B}"/>
              </a:ext>
            </a:extLst>
          </p:cNvPr>
          <p:cNvSpPr/>
          <p:nvPr/>
        </p:nvSpPr>
        <p:spPr>
          <a:xfrm>
            <a:off x="4292209" y="3337167"/>
            <a:ext cx="5293359" cy="227584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选择管控类危化品名称，填写规格、单位、纯度等信息，确定提交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DBF3D8-714A-4D93-A6E0-017B359F5717}"/>
              </a:ext>
            </a:extLst>
          </p:cNvPr>
          <p:cNvSpPr txBox="1"/>
          <p:nvPr/>
        </p:nvSpPr>
        <p:spPr>
          <a:xfrm>
            <a:off x="685137" y="763562"/>
            <a:ext cx="3335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填写危化品信息</a:t>
            </a:r>
          </a:p>
        </p:txBody>
      </p:sp>
    </p:spTree>
    <p:extLst>
      <p:ext uri="{BB962C8B-B14F-4D97-AF65-F5344CB8AC3E}">
        <p14:creationId xmlns:p14="http://schemas.microsoft.com/office/powerpoint/2010/main" val="66995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D483637-6257-4C59-AF84-AF8688516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53" y="1263336"/>
            <a:ext cx="10850880" cy="510330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81DE51-4984-4858-904F-1C8293705EC2}"/>
              </a:ext>
            </a:extLst>
          </p:cNvPr>
          <p:cNvSpPr/>
          <p:nvPr/>
        </p:nvSpPr>
        <p:spPr>
          <a:xfrm>
            <a:off x="1901412" y="5590985"/>
            <a:ext cx="9332422" cy="70504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填写数量及备注信息</a:t>
            </a:r>
            <a:r>
              <a:rPr lang="en-US" altLang="zh-CN" dirty="0">
                <a:solidFill>
                  <a:srgbClr val="FF0000"/>
                </a:solidFill>
              </a:rPr>
              <a:t>,</a:t>
            </a:r>
            <a:r>
              <a:rPr lang="zh-CN" altLang="en-US" dirty="0">
                <a:solidFill>
                  <a:srgbClr val="FF0000"/>
                </a:solidFill>
              </a:rPr>
              <a:t>信息确认后点击添加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F798D5-F18F-43F8-A20E-C7EB8D1F1C86}"/>
              </a:ext>
            </a:extLst>
          </p:cNvPr>
          <p:cNvSpPr txBox="1"/>
          <p:nvPr/>
        </p:nvSpPr>
        <p:spPr>
          <a:xfrm>
            <a:off x="649967" y="740116"/>
            <a:ext cx="337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填写危化品数量</a:t>
            </a:r>
          </a:p>
        </p:txBody>
      </p:sp>
    </p:spTree>
    <p:extLst>
      <p:ext uri="{BB962C8B-B14F-4D97-AF65-F5344CB8AC3E}">
        <p14:creationId xmlns:p14="http://schemas.microsoft.com/office/powerpoint/2010/main" val="223973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E47FDAB-BE3B-4E2D-A0BE-034E0426C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13" y="1232475"/>
            <a:ext cx="11135360" cy="52370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65A75A-1014-4C8C-966F-B7C697AE6F59}"/>
              </a:ext>
            </a:extLst>
          </p:cNvPr>
          <p:cNvSpPr txBox="1"/>
          <p:nvPr/>
        </p:nvSpPr>
        <p:spPr>
          <a:xfrm>
            <a:off x="2256300" y="310661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2D4C451-AED2-4F0A-A2F9-B955614C5AA2}"/>
              </a:ext>
            </a:extLst>
          </p:cNvPr>
          <p:cNvSpPr txBox="1"/>
          <p:nvPr/>
        </p:nvSpPr>
        <p:spPr>
          <a:xfrm>
            <a:off x="2434735" y="5161474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学生提交审核以后，申购单提交给导师进行审核，导师提交申购单提交院系进行审核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4984A4-FF61-4DA7-9988-2F4FEC44ACE9}"/>
              </a:ext>
            </a:extLst>
          </p:cNvPr>
          <p:cNvSpPr txBox="1"/>
          <p:nvPr/>
        </p:nvSpPr>
        <p:spPr>
          <a:xfrm>
            <a:off x="649968" y="704947"/>
            <a:ext cx="2779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提交审核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55B89A6-7226-4251-A42E-5B92C17CFB4D}"/>
              </a:ext>
            </a:extLst>
          </p:cNvPr>
          <p:cNvSpPr/>
          <p:nvPr/>
        </p:nvSpPr>
        <p:spPr>
          <a:xfrm>
            <a:off x="2063260" y="2243014"/>
            <a:ext cx="284480" cy="436880"/>
          </a:xfrm>
          <a:prstGeom prst="roundRect">
            <a:avLst/>
          </a:prstGeom>
          <a:solidFill>
            <a:schemeClr val="accent1">
              <a:alpha val="14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4" name="连接符: 曲线 13">
            <a:extLst>
              <a:ext uri="{FF2B5EF4-FFF2-40B4-BE49-F238E27FC236}">
                <a16:creationId xmlns:a16="http://schemas.microsoft.com/office/drawing/2014/main" id="{3EECAE85-3494-411F-A1B5-8CF8D42889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20740" y="2715454"/>
            <a:ext cx="426720" cy="355600"/>
          </a:xfrm>
          <a:prstGeom prst="curved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E691AA6-37CA-49A4-8635-4602CFA8BE1D}"/>
              </a:ext>
            </a:extLst>
          </p:cNvPr>
          <p:cNvSpPr txBox="1"/>
          <p:nvPr/>
        </p:nvSpPr>
        <p:spPr>
          <a:xfrm>
            <a:off x="2939559" y="4605322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可进行批量提交审核和申购单的修改删除，二次确认后可进行提交审核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750A661-EF7D-4E01-94ED-FCFF64116703}"/>
              </a:ext>
            </a:extLst>
          </p:cNvPr>
          <p:cNvSpPr txBox="1"/>
          <p:nvPr/>
        </p:nvSpPr>
        <p:spPr>
          <a:xfrm>
            <a:off x="3453165" y="192932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点击提交审核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28F89EDD-62D6-450D-A903-B24D5B1A9478}"/>
              </a:ext>
            </a:extLst>
          </p:cNvPr>
          <p:cNvSpPr/>
          <p:nvPr/>
        </p:nvSpPr>
        <p:spPr>
          <a:xfrm>
            <a:off x="2449974" y="1929321"/>
            <a:ext cx="489585" cy="212094"/>
          </a:xfrm>
          <a:prstGeom prst="roundRect">
            <a:avLst/>
          </a:prstGeom>
          <a:solidFill>
            <a:schemeClr val="accent1">
              <a:alpha val="14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2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9" name="连接符: 曲线 18">
            <a:extLst>
              <a:ext uri="{FF2B5EF4-FFF2-40B4-BE49-F238E27FC236}">
                <a16:creationId xmlns:a16="http://schemas.microsoft.com/office/drawing/2014/main" id="{1E09D31A-8E7A-4912-AFA4-C588573AC1F0}"/>
              </a:ext>
            </a:extLst>
          </p:cNvPr>
          <p:cNvCxnSpPr>
            <a:cxnSpLocks/>
          </p:cNvCxnSpPr>
          <p:nvPr/>
        </p:nvCxnSpPr>
        <p:spPr>
          <a:xfrm>
            <a:off x="2939559" y="2010359"/>
            <a:ext cx="489585" cy="131056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219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4D71E8-F191-4277-A50C-7CAFB6374E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14" y="1370605"/>
            <a:ext cx="10116126" cy="5105483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CE287FC-CB8C-43A4-BD0F-C0D13BBEDB72}"/>
              </a:ext>
            </a:extLst>
          </p:cNvPr>
          <p:cNvSpPr txBox="1"/>
          <p:nvPr/>
        </p:nvSpPr>
        <p:spPr>
          <a:xfrm>
            <a:off x="661691" y="775285"/>
            <a:ext cx="372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查看历史申购信息</a:t>
            </a:r>
          </a:p>
        </p:txBody>
      </p:sp>
    </p:spTree>
    <p:extLst>
      <p:ext uri="{BB962C8B-B14F-4D97-AF65-F5344CB8AC3E}">
        <p14:creationId xmlns:p14="http://schemas.microsoft.com/office/powerpoint/2010/main" val="3261632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CE287FC-CB8C-43A4-BD0F-C0D13BBEDB72}"/>
              </a:ext>
            </a:extLst>
          </p:cNvPr>
          <p:cNvSpPr txBox="1"/>
          <p:nvPr/>
        </p:nvSpPr>
        <p:spPr>
          <a:xfrm>
            <a:off x="661691" y="775285"/>
            <a:ext cx="372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企业微信端申购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261BCD-D0A7-48BB-A549-BAE567DB8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42" y="1298505"/>
            <a:ext cx="2847246" cy="50643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036F6E7-7064-445C-892D-F2EB7EDD6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82" y="1298505"/>
            <a:ext cx="2847247" cy="50643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C89753A-9E65-423F-919E-43F784F9B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65" y="4673599"/>
            <a:ext cx="1272647" cy="12726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8562ECB-10C6-409E-BBC4-156A9435F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99" y="5309922"/>
            <a:ext cx="1272647" cy="12726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4E7EA5-84AD-4D99-B484-45137E750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12" y="1298505"/>
            <a:ext cx="2847246" cy="50643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B5870-3BC5-4FB7-B906-854DCB1A7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11" y="2077430"/>
            <a:ext cx="1272647" cy="1272647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F0456FF6-5C1E-42A8-9014-E7B33F17E43A}"/>
              </a:ext>
            </a:extLst>
          </p:cNvPr>
          <p:cNvSpPr/>
          <p:nvPr/>
        </p:nvSpPr>
        <p:spPr>
          <a:xfrm>
            <a:off x="4963863" y="5270122"/>
            <a:ext cx="609600" cy="52798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C5861B9-1D05-4C5C-BB7C-5F061EB8E4E6}"/>
              </a:ext>
            </a:extLst>
          </p:cNvPr>
          <p:cNvSpPr/>
          <p:nvPr/>
        </p:nvSpPr>
        <p:spPr>
          <a:xfrm>
            <a:off x="4792271" y="3764616"/>
            <a:ext cx="609600" cy="52798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792EEC-A538-45AC-B394-60D45D59A54B}"/>
              </a:ext>
            </a:extLst>
          </p:cNvPr>
          <p:cNvSpPr txBox="1"/>
          <p:nvPr/>
        </p:nvSpPr>
        <p:spPr>
          <a:xfrm>
            <a:off x="5401871" y="3859331"/>
            <a:ext cx="2372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FF0000"/>
                </a:solidFill>
              </a:rPr>
              <a:t>选择实验室，填写用途</a:t>
            </a:r>
          </a:p>
        </p:txBody>
      </p:sp>
    </p:spTree>
    <p:extLst>
      <p:ext uri="{BB962C8B-B14F-4D97-AF65-F5344CB8AC3E}">
        <p14:creationId xmlns:p14="http://schemas.microsoft.com/office/powerpoint/2010/main" val="343561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CE287FC-CB8C-43A4-BD0F-C0D13BBEDB72}"/>
              </a:ext>
            </a:extLst>
          </p:cNvPr>
          <p:cNvSpPr txBox="1"/>
          <p:nvPr/>
        </p:nvSpPr>
        <p:spPr>
          <a:xfrm>
            <a:off x="661691" y="775285"/>
            <a:ext cx="3722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企业微信端申购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88A173-DA93-4366-967F-2490078D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3" y="1298505"/>
            <a:ext cx="2927728" cy="52074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B7C7290-1B6F-4A01-9E75-7B259B070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5" y="1081153"/>
            <a:ext cx="2942329" cy="52334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66AFEE-F417-4C49-AD13-B0E7A77FE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79" y="1081151"/>
            <a:ext cx="2942330" cy="5233425"/>
          </a:xfrm>
          <a:prstGeom prst="rect">
            <a:avLst/>
          </a:prstGeom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FD945DB2-0DDF-484B-929D-60FB54A85EAA}"/>
              </a:ext>
            </a:extLst>
          </p:cNvPr>
          <p:cNvCxnSpPr>
            <a:cxnSpLocks/>
          </p:cNvCxnSpPr>
          <p:nvPr/>
        </p:nvCxnSpPr>
        <p:spPr>
          <a:xfrm flipV="1">
            <a:off x="2438400" y="2468880"/>
            <a:ext cx="2428240" cy="406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89A1905-DFEF-4E83-BCCB-421C7FAE9310}"/>
              </a:ext>
            </a:extLst>
          </p:cNvPr>
          <p:cNvCxnSpPr>
            <a:cxnSpLocks/>
          </p:cNvCxnSpPr>
          <p:nvPr/>
        </p:nvCxnSpPr>
        <p:spPr>
          <a:xfrm>
            <a:off x="2438400" y="3241040"/>
            <a:ext cx="709168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576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9644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BF1B176-60AC-4C7D-9D17-73CEECD9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5" y="1379876"/>
            <a:ext cx="10331778" cy="521431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3B9233D-3FC5-4B33-ADDF-66ABF8C20023}"/>
              </a:ext>
            </a:extLst>
          </p:cNvPr>
          <p:cNvSpPr txBox="1"/>
          <p:nvPr/>
        </p:nvSpPr>
        <p:spPr>
          <a:xfrm>
            <a:off x="638000" y="759943"/>
            <a:ext cx="10019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登录首页显示可视化危化品数据统计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7E4BCD-9405-4033-97FC-CF6AC596F23F}"/>
              </a:ext>
            </a:extLst>
          </p:cNvPr>
          <p:cNvSpPr/>
          <p:nvPr/>
        </p:nvSpPr>
        <p:spPr>
          <a:xfrm flipV="1">
            <a:off x="2076202" y="1966746"/>
            <a:ext cx="6163558" cy="33875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86FCE24-345F-41F3-AE73-714B18744CE6}"/>
              </a:ext>
            </a:extLst>
          </p:cNvPr>
          <p:cNvSpPr txBox="1"/>
          <p:nvPr/>
        </p:nvSpPr>
        <p:spPr>
          <a:xfrm>
            <a:off x="2153102" y="4693920"/>
            <a:ext cx="572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显示负责人管理相关危化品数据区域存量</a:t>
            </a:r>
          </a:p>
        </p:txBody>
      </p:sp>
    </p:spTree>
    <p:extLst>
      <p:ext uri="{BB962C8B-B14F-4D97-AF65-F5344CB8AC3E}">
        <p14:creationId xmlns:p14="http://schemas.microsoft.com/office/powerpoint/2010/main" val="391412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27F921-BEC3-4872-B579-531C8CD0B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5" y="1379876"/>
            <a:ext cx="10331778" cy="521431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569A8F-D0C3-44AA-B939-48BD685A4B7E}"/>
              </a:ext>
            </a:extLst>
          </p:cNvPr>
          <p:cNvSpPr/>
          <p:nvPr/>
        </p:nvSpPr>
        <p:spPr>
          <a:xfrm flipV="1">
            <a:off x="9269482" y="1865146"/>
            <a:ext cx="1823661" cy="27576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642126-2ECB-4C3C-B03D-A692FB71B02C}"/>
              </a:ext>
            </a:extLst>
          </p:cNvPr>
          <p:cNvSpPr txBox="1"/>
          <p:nvPr/>
        </p:nvSpPr>
        <p:spPr>
          <a:xfrm>
            <a:off x="730885" y="817504"/>
            <a:ext cx="10455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审核消息推送点击查看详情或者在“个人中心” “待办事项”中查看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0226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A6D245-5EC3-4F91-9BC9-1450407D0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468377"/>
            <a:ext cx="10215880" cy="490885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174688C-883C-4136-AC57-983AB42F763C}"/>
              </a:ext>
            </a:extLst>
          </p:cNvPr>
          <p:cNvSpPr txBox="1"/>
          <p:nvPr/>
        </p:nvSpPr>
        <p:spPr>
          <a:xfrm>
            <a:off x="642175" y="978605"/>
            <a:ext cx="11114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使用浏览器</a:t>
            </a:r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谷歌（推荐）、火狐、</a:t>
            </a:r>
            <a:r>
              <a:rPr lang="en-US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360</a:t>
            </a:r>
            <a:r>
              <a:rPr lang="zh-CN" altLang="zh-CN" sz="1800" dirty="0">
                <a:effectLst/>
                <a:ea typeface="等线" panose="02010600030101010101" pitchFamily="2" charset="-122"/>
                <a:cs typeface="Times New Roman" panose="02020603050405020304" pitchFamily="18" charset="0"/>
              </a:rPr>
              <a:t>浏览器</a:t>
            </a:r>
            <a:r>
              <a:rPr lang="zh-CN" altLang="en-US" dirty="0">
                <a:ea typeface="等线" panose="02010600030101010101" pitchFamily="2" charset="-122"/>
                <a:cs typeface="Times New Roman" panose="02020603050405020304" pitchFamily="18" charset="0"/>
              </a:rPr>
              <a:t>打开 </a:t>
            </a:r>
            <a:r>
              <a:rPr lang="en-US" altLang="zh-CN" sz="2000" dirty="0">
                <a:hlinkClick r:id="rId3"/>
              </a:rPr>
              <a:t>https://chem.nwafu.edu.cn</a:t>
            </a:r>
            <a:r>
              <a:rPr lang="zh-CN" altLang="en-US" dirty="0"/>
              <a:t>，输入统一身份认证账号密码。</a:t>
            </a:r>
          </a:p>
        </p:txBody>
      </p:sp>
    </p:spTree>
    <p:extLst>
      <p:ext uri="{BB962C8B-B14F-4D97-AF65-F5344CB8AC3E}">
        <p14:creationId xmlns:p14="http://schemas.microsoft.com/office/powerpoint/2010/main" val="172048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EDB276AB-21D5-4E0B-B983-A8443585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3" y="1233068"/>
            <a:ext cx="10252952" cy="517453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3054B4F-6E6F-460A-9054-904C84DB132E}"/>
              </a:ext>
            </a:extLst>
          </p:cNvPr>
          <p:cNvSpPr/>
          <p:nvPr/>
        </p:nvSpPr>
        <p:spPr>
          <a:xfrm flipV="1">
            <a:off x="736503" y="1794026"/>
            <a:ext cx="1163418" cy="4411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A8BBFD-BAA4-4ABC-A9D4-DD787E95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" y="1107441"/>
            <a:ext cx="10353759" cy="522541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3CDA2D7-8510-4287-A209-A068EF66CCEC}"/>
              </a:ext>
            </a:extLst>
          </p:cNvPr>
          <p:cNvSpPr/>
          <p:nvPr/>
        </p:nvSpPr>
        <p:spPr>
          <a:xfrm flipV="1">
            <a:off x="2076202" y="2082799"/>
            <a:ext cx="331718" cy="2311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35B582D-A83F-45EE-885F-D61443610215}"/>
              </a:ext>
            </a:extLst>
          </p:cNvPr>
          <p:cNvSpPr/>
          <p:nvPr/>
        </p:nvSpPr>
        <p:spPr>
          <a:xfrm flipV="1">
            <a:off x="10021322" y="2222893"/>
            <a:ext cx="331718" cy="24122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连接符: 曲线 8">
            <a:extLst>
              <a:ext uri="{FF2B5EF4-FFF2-40B4-BE49-F238E27FC236}">
                <a16:creationId xmlns:a16="http://schemas.microsoft.com/office/drawing/2014/main" id="{3E22E7E9-55BD-45C7-ACED-A77777DF12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55595" y="4530814"/>
            <a:ext cx="843661" cy="57124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4CA5A53D-225D-4153-A2F4-4C9A961EB388}"/>
              </a:ext>
            </a:extLst>
          </p:cNvPr>
          <p:cNvSpPr txBox="1"/>
          <p:nvPr/>
        </p:nvSpPr>
        <p:spPr>
          <a:xfrm>
            <a:off x="2521125" y="52225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勾选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F7660C6-2980-4957-90FB-6D60EFCD22A7}"/>
              </a:ext>
            </a:extLst>
          </p:cNvPr>
          <p:cNvSpPr/>
          <p:nvPr/>
        </p:nvSpPr>
        <p:spPr>
          <a:xfrm>
            <a:off x="1959393" y="5186620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92E71B4-F51E-4BEF-81D0-F8D7A8AB61F8}"/>
              </a:ext>
            </a:extLst>
          </p:cNvPr>
          <p:cNvSpPr/>
          <p:nvPr/>
        </p:nvSpPr>
        <p:spPr>
          <a:xfrm>
            <a:off x="1403640" y="1542672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D641479-20C7-440F-89F6-1EED135C2EA4}"/>
              </a:ext>
            </a:extLst>
          </p:cNvPr>
          <p:cNvSpPr txBox="1"/>
          <p:nvPr/>
        </p:nvSpPr>
        <p:spPr>
          <a:xfrm>
            <a:off x="1978732" y="15347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点击审核</a:t>
            </a:r>
          </a:p>
        </p:txBody>
      </p:sp>
      <p:cxnSp>
        <p:nvCxnSpPr>
          <p:cNvPr id="14" name="连接符: 曲线 13">
            <a:extLst>
              <a:ext uri="{FF2B5EF4-FFF2-40B4-BE49-F238E27FC236}">
                <a16:creationId xmlns:a16="http://schemas.microsoft.com/office/drawing/2014/main" id="{31A802D3-F72F-4264-98C6-5BAB947D5CB8}"/>
              </a:ext>
            </a:extLst>
          </p:cNvPr>
          <p:cNvCxnSpPr>
            <a:cxnSpLocks/>
          </p:cNvCxnSpPr>
          <p:nvPr/>
        </p:nvCxnSpPr>
        <p:spPr>
          <a:xfrm rot="10800000" flipV="1">
            <a:off x="9398003" y="4410279"/>
            <a:ext cx="725960" cy="466523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F4408FE5-B28C-40B3-8B6A-FDBE5AC27CCA}"/>
              </a:ext>
            </a:extLst>
          </p:cNvPr>
          <p:cNvSpPr txBox="1"/>
          <p:nvPr/>
        </p:nvSpPr>
        <p:spPr>
          <a:xfrm>
            <a:off x="8203008" y="487680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点击查看可查看信息详情</a:t>
            </a:r>
          </a:p>
        </p:txBody>
      </p:sp>
    </p:spTree>
    <p:extLst>
      <p:ext uri="{BB962C8B-B14F-4D97-AF65-F5344CB8AC3E}">
        <p14:creationId xmlns:p14="http://schemas.microsoft.com/office/powerpoint/2010/main" val="2184278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DCB608-7DC7-42A2-9C24-D24F6FBEB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096787"/>
            <a:ext cx="10535920" cy="53173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5518FB1-18AE-4CAF-9509-A1E2BEB8DD16}"/>
              </a:ext>
            </a:extLst>
          </p:cNvPr>
          <p:cNvSpPr/>
          <p:nvPr/>
        </p:nvSpPr>
        <p:spPr>
          <a:xfrm flipV="1">
            <a:off x="2187962" y="2021839"/>
            <a:ext cx="331718" cy="23118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6452A1-E976-4D7A-AD37-D8088D881F03}"/>
              </a:ext>
            </a:extLst>
          </p:cNvPr>
          <p:cNvSpPr txBox="1"/>
          <p:nvPr/>
        </p:nvSpPr>
        <p:spPr>
          <a:xfrm>
            <a:off x="2187962" y="44707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批量处理</a:t>
            </a:r>
          </a:p>
        </p:txBody>
      </p:sp>
    </p:spTree>
    <p:extLst>
      <p:ext uri="{BB962C8B-B14F-4D97-AF65-F5344CB8AC3E}">
        <p14:creationId xmlns:p14="http://schemas.microsoft.com/office/powerpoint/2010/main" val="2811019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0B3773-CFFA-418D-8EC3-37375834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055575"/>
            <a:ext cx="10657840" cy="537887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8F5E8B93-F0CC-4B8D-9AF4-A7E023F84AD9}"/>
              </a:ext>
            </a:extLst>
          </p:cNvPr>
          <p:cNvSpPr/>
          <p:nvPr/>
        </p:nvSpPr>
        <p:spPr>
          <a:xfrm>
            <a:off x="5538760" y="2985392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8380E0A-F1DA-4713-A7B9-96619CB81366}"/>
              </a:ext>
            </a:extLst>
          </p:cNvPr>
          <p:cNvSpPr/>
          <p:nvPr/>
        </p:nvSpPr>
        <p:spPr>
          <a:xfrm>
            <a:off x="5459163" y="4348415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4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5E8F99F-6CD4-4AC1-9F76-35DA11978B43}"/>
              </a:ext>
            </a:extLst>
          </p:cNvPr>
          <p:cNvSpPr txBox="1"/>
          <p:nvPr/>
        </p:nvSpPr>
        <p:spPr>
          <a:xfrm>
            <a:off x="6260005" y="29775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选择状态及填写说明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E8DB2D6-6D73-468C-B39A-A47C16B87EC3}"/>
              </a:ext>
            </a:extLst>
          </p:cNvPr>
          <p:cNvSpPr txBox="1"/>
          <p:nvPr/>
        </p:nvSpPr>
        <p:spPr>
          <a:xfrm>
            <a:off x="6096000" y="44406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点击提交</a:t>
            </a:r>
          </a:p>
        </p:txBody>
      </p:sp>
    </p:spTree>
    <p:extLst>
      <p:ext uri="{BB962C8B-B14F-4D97-AF65-F5344CB8AC3E}">
        <p14:creationId xmlns:p14="http://schemas.microsoft.com/office/powerpoint/2010/main" val="2305905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2884D51-8555-453A-9F63-D74903A06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13" y="1226601"/>
            <a:ext cx="2244539" cy="48631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2111BE-6101-4A79-91FF-9D66E54AD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12" y="1226601"/>
            <a:ext cx="2447870" cy="53037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6B6711-92F2-4C03-8436-D49732F5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0" y="1283162"/>
            <a:ext cx="2130288" cy="534741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460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审核管理</a:t>
            </a:r>
          </a:p>
        </p:txBody>
      </p:sp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96C7BA81-66F7-496B-80C4-4C167D801DA4}"/>
              </a:ext>
            </a:extLst>
          </p:cNvPr>
          <p:cNvCxnSpPr>
            <a:cxnSpLocks/>
          </p:cNvCxnSpPr>
          <p:nvPr/>
        </p:nvCxnSpPr>
        <p:spPr>
          <a:xfrm flipV="1">
            <a:off x="1197204" y="1574276"/>
            <a:ext cx="2281287" cy="107465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D0FCCC5-F5D1-41D9-AFC4-DE27460FEA2D}"/>
              </a:ext>
            </a:extLst>
          </p:cNvPr>
          <p:cNvSpPr txBox="1"/>
          <p:nvPr/>
        </p:nvSpPr>
        <p:spPr>
          <a:xfrm>
            <a:off x="3804014" y="5058629"/>
            <a:ext cx="200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审批列表信息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FEED5672-5AB4-47B0-A88D-BD786143659E}"/>
              </a:ext>
            </a:extLst>
          </p:cNvPr>
          <p:cNvCxnSpPr>
            <a:cxnSpLocks/>
          </p:cNvCxnSpPr>
          <p:nvPr/>
        </p:nvCxnSpPr>
        <p:spPr>
          <a:xfrm flipV="1">
            <a:off x="5241303" y="4854804"/>
            <a:ext cx="1668544" cy="159617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E01CC247-8486-4851-ADD6-CAA7A14F5865}"/>
              </a:ext>
            </a:extLst>
          </p:cNvPr>
          <p:cNvSpPr txBox="1"/>
          <p:nvPr/>
        </p:nvSpPr>
        <p:spPr>
          <a:xfrm>
            <a:off x="7019724" y="2001731"/>
            <a:ext cx="189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点击查看详情及选择处理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A07AB43-3C45-4EC3-8DA3-A28293B9367A}"/>
              </a:ext>
            </a:extLst>
          </p:cNvPr>
          <p:cNvSpPr txBox="1"/>
          <p:nvPr/>
        </p:nvSpPr>
        <p:spPr>
          <a:xfrm>
            <a:off x="9690755" y="5797997"/>
            <a:ext cx="196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填写理由并确认提交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B6BAFC4-B9E0-4E70-9196-01931C187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55" y="1146842"/>
            <a:ext cx="2106607" cy="4564315"/>
          </a:xfrm>
          <a:prstGeom prst="rect">
            <a:avLst/>
          </a:prstGeom>
        </p:spPr>
      </p:pic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628D63C7-99B9-4196-A299-C42726827A8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02157" y="3426787"/>
            <a:ext cx="3323491" cy="1598101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00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9644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申领篇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2608F3-D474-4DEE-85B7-031C01BB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283162"/>
            <a:ext cx="10908885" cy="51305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危化品申领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747590" y="2143760"/>
            <a:ext cx="1253930" cy="741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476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2608F3-D474-4DEE-85B7-031C01BB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283162"/>
            <a:ext cx="10908885" cy="51305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危化品申领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747590" y="2143760"/>
            <a:ext cx="1253930" cy="741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连接符: 曲线 3">
            <a:extLst>
              <a:ext uri="{FF2B5EF4-FFF2-40B4-BE49-F238E27FC236}">
                <a16:creationId xmlns:a16="http://schemas.microsoft.com/office/drawing/2014/main" id="{1AE74E03-D880-454A-9A34-00E6A74EAB95}"/>
              </a:ext>
            </a:extLst>
          </p:cNvPr>
          <p:cNvCxnSpPr/>
          <p:nvPr/>
        </p:nvCxnSpPr>
        <p:spPr>
          <a:xfrm>
            <a:off x="2001520" y="2600960"/>
            <a:ext cx="1656080" cy="1595120"/>
          </a:xfrm>
          <a:prstGeom prst="curved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8AADEAD6-8F89-4C5D-9108-62A64D18CEAF}"/>
              </a:ext>
            </a:extLst>
          </p:cNvPr>
          <p:cNvSpPr txBox="1"/>
          <p:nvPr/>
        </p:nvSpPr>
        <p:spPr>
          <a:xfrm>
            <a:off x="3657600" y="400694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选择申领类型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剧毒单独申领</a:t>
            </a:r>
          </a:p>
        </p:txBody>
      </p:sp>
    </p:spTree>
    <p:extLst>
      <p:ext uri="{BB962C8B-B14F-4D97-AF65-F5344CB8AC3E}">
        <p14:creationId xmlns:p14="http://schemas.microsoft.com/office/powerpoint/2010/main" val="723994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危化品申领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A7E1E84-2B94-4AED-9CA0-9BFD1CD03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2" y="1283162"/>
            <a:ext cx="11010237" cy="51782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E5CE947-F134-4CEC-9E89-752D2C98EA1C}"/>
              </a:ext>
            </a:extLst>
          </p:cNvPr>
          <p:cNvSpPr/>
          <p:nvPr/>
        </p:nvSpPr>
        <p:spPr>
          <a:xfrm flipV="1">
            <a:off x="2210630" y="1979102"/>
            <a:ext cx="359850" cy="2128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EAA1D7-0756-48EE-9006-F5D002843856}"/>
              </a:ext>
            </a:extLst>
          </p:cNvPr>
          <p:cNvSpPr txBox="1"/>
          <p:nvPr/>
        </p:nvSpPr>
        <p:spPr>
          <a:xfrm>
            <a:off x="2315161" y="278695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点击申领</a:t>
            </a:r>
          </a:p>
        </p:txBody>
      </p:sp>
      <p:cxnSp>
        <p:nvCxnSpPr>
          <p:cNvPr id="12" name="连接符: 曲线 11">
            <a:extLst>
              <a:ext uri="{FF2B5EF4-FFF2-40B4-BE49-F238E27FC236}">
                <a16:creationId xmlns:a16="http://schemas.microsoft.com/office/drawing/2014/main" id="{988658A2-C074-4358-9688-B6735501C1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74910" y="2214798"/>
            <a:ext cx="523220" cy="477520"/>
          </a:xfrm>
          <a:prstGeom prst="curved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734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6A9C654-D965-4D7B-9B6E-A46D00F7F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8" y="1244091"/>
            <a:ext cx="10804283" cy="508138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信息填写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2280001" y="2021529"/>
            <a:ext cx="1812897" cy="254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连接符: 肘形 12">
            <a:extLst>
              <a:ext uri="{FF2B5EF4-FFF2-40B4-BE49-F238E27FC236}">
                <a16:creationId xmlns:a16="http://schemas.microsoft.com/office/drawing/2014/main" id="{6C4F8BB3-A24E-4A0B-B281-B3E0297098A9}"/>
              </a:ext>
            </a:extLst>
          </p:cNvPr>
          <p:cNvCxnSpPr>
            <a:stCxn id="11" idx="3"/>
          </p:cNvCxnSpPr>
          <p:nvPr/>
        </p:nvCxnSpPr>
        <p:spPr>
          <a:xfrm>
            <a:off x="4092898" y="2148750"/>
            <a:ext cx="1233898" cy="12722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71742741-E678-4E93-9B3C-519571D07094}"/>
              </a:ext>
            </a:extLst>
          </p:cNvPr>
          <p:cNvSpPr txBox="1"/>
          <p:nvPr/>
        </p:nvSpPr>
        <p:spPr>
          <a:xfrm>
            <a:off x="5409738" y="1877155"/>
            <a:ext cx="480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选择申领类型，服务中心及服务中心在库产品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实验室及实验室已申购物品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调剂及调剂库中物品             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ADA79D0-1553-4C11-A4D8-141495D60DB1}"/>
              </a:ext>
            </a:extLst>
          </p:cNvPr>
          <p:cNvSpPr/>
          <p:nvPr/>
        </p:nvSpPr>
        <p:spPr>
          <a:xfrm>
            <a:off x="2473406" y="4240154"/>
            <a:ext cx="6571672" cy="1007905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12C67E3-5580-4B97-BB3F-C6A0D3871C4C}"/>
              </a:ext>
            </a:extLst>
          </p:cNvPr>
          <p:cNvSpPr txBox="1"/>
          <p:nvPr/>
        </p:nvSpPr>
        <p:spPr>
          <a:xfrm>
            <a:off x="4709847" y="4743462"/>
            <a:ext cx="226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选择时间，填写用途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6E2B31-DE68-434E-9841-8AA52DC31E0E}"/>
              </a:ext>
            </a:extLst>
          </p:cNvPr>
          <p:cNvSpPr/>
          <p:nvPr/>
        </p:nvSpPr>
        <p:spPr>
          <a:xfrm>
            <a:off x="2575006" y="3520479"/>
            <a:ext cx="2751790" cy="369332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8BB7C6-8202-434A-8D09-DFB09152576F}"/>
              </a:ext>
            </a:extLst>
          </p:cNvPr>
          <p:cNvSpPr txBox="1"/>
          <p:nvPr/>
        </p:nvSpPr>
        <p:spPr>
          <a:xfrm>
            <a:off x="3399207" y="3520478"/>
            <a:ext cx="226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填写监领人</a:t>
            </a:r>
          </a:p>
        </p:txBody>
      </p:sp>
    </p:spTree>
    <p:extLst>
      <p:ext uri="{BB962C8B-B14F-4D97-AF65-F5344CB8AC3E}">
        <p14:creationId xmlns:p14="http://schemas.microsoft.com/office/powerpoint/2010/main" val="181981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304F27-1FA7-4BC5-B17B-354B48112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24085"/>
          <a:stretch/>
        </p:blipFill>
        <p:spPr>
          <a:xfrm>
            <a:off x="32575" y="2266877"/>
            <a:ext cx="12192000" cy="405264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4E7E10-DEEB-4B1A-A99D-B6CF9FCC2D0B}"/>
              </a:ext>
            </a:extLst>
          </p:cNvPr>
          <p:cNvSpPr txBox="1"/>
          <p:nvPr/>
        </p:nvSpPr>
        <p:spPr>
          <a:xfrm>
            <a:off x="652335" y="827671"/>
            <a:ext cx="111142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实验室处信息前期录入登录即可。</a:t>
            </a:r>
            <a:endParaRPr lang="en-US" altLang="zh-CN" sz="2800" b="1" dirty="0"/>
          </a:p>
          <a:p>
            <a:r>
              <a:rPr lang="zh-CN" altLang="en-US" sz="2800" b="1" dirty="0"/>
              <a:t>学院领导信息前期录入系统，登录即可。</a:t>
            </a:r>
            <a:endParaRPr lang="en-US" altLang="zh-CN" sz="2800" b="1" dirty="0"/>
          </a:p>
          <a:p>
            <a:r>
              <a:rPr lang="zh-CN" altLang="en-US" sz="2800" b="1" dirty="0"/>
              <a:t>教师</a:t>
            </a:r>
            <a:r>
              <a:rPr lang="zh-CN" altLang="en-US" dirty="0"/>
              <a:t>登录以后，完善个人信息，并且</a:t>
            </a:r>
            <a:r>
              <a:rPr lang="zh-CN" altLang="en-US" b="1" dirty="0">
                <a:solidFill>
                  <a:srgbClr val="FF0000"/>
                </a:solidFill>
              </a:rPr>
              <a:t>完善已在实验室危化品信息</a:t>
            </a:r>
            <a:r>
              <a:rPr lang="zh-CN" altLang="en-US" dirty="0"/>
              <a:t>，然后点击提交。</a:t>
            </a:r>
            <a:r>
              <a:rPr lang="zh-CN" altLang="en-US" sz="2800" b="1" dirty="0"/>
              <a:t>学院领导</a:t>
            </a:r>
            <a:r>
              <a:rPr lang="zh-CN" altLang="en-US" dirty="0"/>
              <a:t>进行审核。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B8BC81E-F0FB-48DB-9484-68E3245AF1CF}"/>
              </a:ext>
            </a:extLst>
          </p:cNvPr>
          <p:cNvSpPr/>
          <p:nvPr/>
        </p:nvSpPr>
        <p:spPr>
          <a:xfrm>
            <a:off x="5954807" y="4664068"/>
            <a:ext cx="1489435" cy="78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3900C5-9343-4346-BA34-EE42C3BC1EE8}"/>
              </a:ext>
            </a:extLst>
          </p:cNvPr>
          <p:cNvSpPr/>
          <p:nvPr/>
        </p:nvSpPr>
        <p:spPr>
          <a:xfrm>
            <a:off x="5464718" y="5100321"/>
            <a:ext cx="1489435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43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3C0719-0221-4CA6-83D8-4A1D8448C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98" y="1302672"/>
            <a:ext cx="11168818" cy="525283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化学品选择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A90476-E339-4204-8D72-3CE88B97FB7E}"/>
              </a:ext>
            </a:extLst>
          </p:cNvPr>
          <p:cNvSpPr/>
          <p:nvPr/>
        </p:nvSpPr>
        <p:spPr>
          <a:xfrm>
            <a:off x="2154848" y="4500881"/>
            <a:ext cx="5515952" cy="1330959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5BAC613-86EF-4246-ACC3-C333F30173DA}"/>
              </a:ext>
            </a:extLst>
          </p:cNvPr>
          <p:cNvSpPr txBox="1"/>
          <p:nvPr/>
        </p:nvSpPr>
        <p:spPr>
          <a:xfrm>
            <a:off x="3561538" y="498169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选择需要申领物品点添加</a:t>
            </a:r>
          </a:p>
        </p:txBody>
      </p:sp>
    </p:spTree>
    <p:extLst>
      <p:ext uri="{BB962C8B-B14F-4D97-AF65-F5344CB8AC3E}">
        <p14:creationId xmlns:p14="http://schemas.microsoft.com/office/powerpoint/2010/main" val="1908165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8C655A-5118-4751-B837-66DAC3251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78" y="1255684"/>
            <a:ext cx="11174178" cy="525535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68A45EA-670A-4C2F-8D26-2BAA772181DC}"/>
              </a:ext>
            </a:extLst>
          </p:cNvPr>
          <p:cNvSpPr/>
          <p:nvPr/>
        </p:nvSpPr>
        <p:spPr>
          <a:xfrm>
            <a:off x="7762240" y="4457322"/>
            <a:ext cx="3992880" cy="1625600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C2DC3B-93B1-4B54-815F-8BD89FD0188F}"/>
              </a:ext>
            </a:extLst>
          </p:cNvPr>
          <p:cNvSpPr txBox="1"/>
          <p:nvPr/>
        </p:nvSpPr>
        <p:spPr>
          <a:xfrm>
            <a:off x="8964153" y="578381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进行数量修改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7704553-C825-4BB5-8A4E-17161E57B639}"/>
              </a:ext>
            </a:extLst>
          </p:cNvPr>
          <p:cNvSpPr/>
          <p:nvPr/>
        </p:nvSpPr>
        <p:spPr>
          <a:xfrm>
            <a:off x="5847783" y="6146800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3CB215D-D4BA-426C-A263-C8909B2FF08B}"/>
              </a:ext>
            </a:extLst>
          </p:cNvPr>
          <p:cNvSpPr/>
          <p:nvPr/>
        </p:nvSpPr>
        <p:spPr>
          <a:xfrm>
            <a:off x="7850431" y="4780616"/>
            <a:ext cx="609600" cy="52798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化学品数量添加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3A92E6-16D5-40C9-97F0-F8F137240ADE}"/>
              </a:ext>
            </a:extLst>
          </p:cNvPr>
          <p:cNvSpPr txBox="1"/>
          <p:nvPr/>
        </p:nvSpPr>
        <p:spPr>
          <a:xfrm>
            <a:off x="6134451" y="65092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点击添加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60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E60C72F-3CBA-4EC1-8170-9844A87F8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1283162"/>
            <a:ext cx="10688320" cy="502685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BC2DC3B-93B1-4B54-815F-8BD89FD0188F}"/>
              </a:ext>
            </a:extLst>
          </p:cNvPr>
          <p:cNvSpPr txBox="1"/>
          <p:nvPr/>
        </p:nvSpPr>
        <p:spPr>
          <a:xfrm>
            <a:off x="1994393" y="316397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选择待审核文件。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7704553-C825-4BB5-8A4E-17161E57B639}"/>
              </a:ext>
            </a:extLst>
          </p:cNvPr>
          <p:cNvSpPr/>
          <p:nvPr/>
        </p:nvSpPr>
        <p:spPr>
          <a:xfrm>
            <a:off x="2891223" y="1806382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3CB215D-D4BA-426C-A263-C8909B2FF08B}"/>
              </a:ext>
            </a:extLst>
          </p:cNvPr>
          <p:cNvSpPr/>
          <p:nvPr/>
        </p:nvSpPr>
        <p:spPr>
          <a:xfrm>
            <a:off x="2110031" y="2651556"/>
            <a:ext cx="501089" cy="43708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提交审核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3A92E6-16D5-40C9-97F0-F8F137240ADE}"/>
              </a:ext>
            </a:extLst>
          </p:cNvPr>
          <p:cNvSpPr txBox="1"/>
          <p:nvPr/>
        </p:nvSpPr>
        <p:spPr>
          <a:xfrm>
            <a:off x="3432303" y="180638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点击提交审核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03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5B3CA2-8949-4FFB-A3ED-9009B6C3C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3"/>
          <a:stretch/>
        </p:blipFill>
        <p:spPr>
          <a:xfrm>
            <a:off x="709121" y="1353813"/>
            <a:ext cx="11015519" cy="50266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审核状态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3A92E6-16D5-40C9-97F0-F8F137240ADE}"/>
              </a:ext>
            </a:extLst>
          </p:cNvPr>
          <p:cNvSpPr txBox="1"/>
          <p:nvPr/>
        </p:nvSpPr>
        <p:spPr>
          <a:xfrm>
            <a:off x="3169919" y="3059668"/>
            <a:ext cx="2763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审核状态，变为上级审核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FF0F45-E5F8-4831-B752-3F4D5A00CC26}"/>
              </a:ext>
            </a:extLst>
          </p:cNvPr>
          <p:cNvSpPr/>
          <p:nvPr/>
        </p:nvSpPr>
        <p:spPr>
          <a:xfrm flipV="1">
            <a:off x="3460310" y="2568382"/>
            <a:ext cx="542730" cy="276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187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0" y="759942"/>
            <a:ext cx="6971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剧毒申领（</a:t>
            </a:r>
            <a:r>
              <a:rPr lang="zh-CN" altLang="en-US" sz="2800" b="1" dirty="0">
                <a:solidFill>
                  <a:srgbClr val="FF0000"/>
                </a:solidFill>
              </a:rPr>
              <a:t>剧毒申领需要以用量来申领</a:t>
            </a:r>
            <a:r>
              <a:rPr lang="zh-CN" altLang="en-US" sz="2800" b="1" dirty="0"/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9882C5-4ED8-4A34-9301-EACD5CBEC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3" y="1283162"/>
            <a:ext cx="10859386" cy="510730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C20A21-CCDB-49B3-987D-60B96DB6602F}"/>
              </a:ext>
            </a:extLst>
          </p:cNvPr>
          <p:cNvSpPr/>
          <p:nvPr/>
        </p:nvSpPr>
        <p:spPr>
          <a:xfrm flipV="1">
            <a:off x="9332790" y="4610542"/>
            <a:ext cx="1487610" cy="5304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A99F2A-5A1D-40AF-94BA-A42A401EA1AB}"/>
              </a:ext>
            </a:extLst>
          </p:cNvPr>
          <p:cNvSpPr txBox="1"/>
          <p:nvPr/>
        </p:nvSpPr>
        <p:spPr>
          <a:xfrm>
            <a:off x="7508240" y="5294848"/>
            <a:ext cx="385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如何选择“是”，填写需要整包装数量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选择“否”，填写需要量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0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企业微信申领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B67276-0E38-45D1-AE13-B3D714D8C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1" y="1316772"/>
            <a:ext cx="2688129" cy="47812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FC37A83-D3DC-42B6-BEC9-2D7120628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85" y="1290140"/>
            <a:ext cx="2350769" cy="52239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4E30B29-37ED-47D5-A670-678A2FA8A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71" y="1316772"/>
            <a:ext cx="2236470" cy="49699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D0E3FD-4D83-496B-AAA0-4BAD8E8F0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68" y="3165415"/>
            <a:ext cx="1272647" cy="1272647"/>
          </a:xfrm>
          <a:prstGeom prst="rect">
            <a:avLst/>
          </a:prstGeom>
        </p:spPr>
      </p:pic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96C7BA81-66F7-496B-80C4-4C167D801DA4}"/>
              </a:ext>
            </a:extLst>
          </p:cNvPr>
          <p:cNvCxnSpPr>
            <a:cxnSpLocks/>
          </p:cNvCxnSpPr>
          <p:nvPr/>
        </p:nvCxnSpPr>
        <p:spPr>
          <a:xfrm>
            <a:off x="6815136" y="2560320"/>
            <a:ext cx="1905954" cy="174879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052E6361-8FC5-41FC-9047-F1D604AE738E}"/>
              </a:ext>
            </a:extLst>
          </p:cNvPr>
          <p:cNvSpPr txBox="1"/>
          <p:nvPr/>
        </p:nvSpPr>
        <p:spPr>
          <a:xfrm>
            <a:off x="6833621" y="213720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选择申领库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D0FCCC5-F5D1-41D9-AFC4-DE27460FEA2D}"/>
              </a:ext>
            </a:extLst>
          </p:cNvPr>
          <p:cNvSpPr txBox="1"/>
          <p:nvPr/>
        </p:nvSpPr>
        <p:spPr>
          <a:xfrm>
            <a:off x="5854451" y="2838246"/>
            <a:ext cx="1060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填写和选择信息，用途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47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企业微信申领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78D126-E9C4-432B-9D66-324DE1625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283162"/>
            <a:ext cx="2416095" cy="5369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A7E23D-F0B6-4D63-A18B-E04231CE4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62" y="1283162"/>
            <a:ext cx="2416094" cy="53690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52C8EF-5253-4330-97F6-D456E5DDE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15" y="1283162"/>
            <a:ext cx="2285065" cy="5077922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5330D9B0-5B74-482C-855C-A691746DF4C8}"/>
              </a:ext>
            </a:extLst>
          </p:cNvPr>
          <p:cNvSpPr/>
          <p:nvPr/>
        </p:nvSpPr>
        <p:spPr>
          <a:xfrm>
            <a:off x="753813" y="5955472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078F45-8479-4CE1-B11E-9CF72A0B44FE}"/>
              </a:ext>
            </a:extLst>
          </p:cNvPr>
          <p:cNvSpPr txBox="1"/>
          <p:nvPr/>
        </p:nvSpPr>
        <p:spPr>
          <a:xfrm>
            <a:off x="1281484" y="632909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确认点击下一步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22090A-FA6F-4901-B882-681B515777CE}"/>
              </a:ext>
            </a:extLst>
          </p:cNvPr>
          <p:cNvSpPr/>
          <p:nvPr/>
        </p:nvSpPr>
        <p:spPr>
          <a:xfrm>
            <a:off x="3615123" y="2335972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4516EA2-BC19-422C-8BD8-9463AB2FF29D}"/>
              </a:ext>
            </a:extLst>
          </p:cNvPr>
          <p:cNvSpPr txBox="1"/>
          <p:nvPr/>
        </p:nvSpPr>
        <p:spPr>
          <a:xfrm>
            <a:off x="4188514" y="22295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点击新增申领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1391713-CBFC-4999-BBF1-7A78CCA1B6D7}"/>
              </a:ext>
            </a:extLst>
          </p:cNvPr>
          <p:cNvSpPr/>
          <p:nvPr/>
        </p:nvSpPr>
        <p:spPr>
          <a:xfrm>
            <a:off x="5150553" y="3002722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endParaRPr lang="zh-CN" altLang="en-US" dirty="0"/>
          </a:p>
        </p:txBody>
      </p:sp>
      <p:cxnSp>
        <p:nvCxnSpPr>
          <p:cNvPr id="18" name="连接符: 曲线 17">
            <a:extLst>
              <a:ext uri="{FF2B5EF4-FFF2-40B4-BE49-F238E27FC236}">
                <a16:creationId xmlns:a16="http://schemas.microsoft.com/office/drawing/2014/main" id="{4F85A10E-27DF-44C5-931B-063C6985C66C}"/>
              </a:ext>
            </a:extLst>
          </p:cNvPr>
          <p:cNvCxnSpPr>
            <a:cxnSpLocks/>
          </p:cNvCxnSpPr>
          <p:nvPr/>
        </p:nvCxnSpPr>
        <p:spPr>
          <a:xfrm flipV="1">
            <a:off x="5787390" y="2229534"/>
            <a:ext cx="1253490" cy="77318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2013E5B5-A4F7-4A83-AE49-573F9C660D51}"/>
              </a:ext>
            </a:extLst>
          </p:cNvPr>
          <p:cNvSpPr txBox="1"/>
          <p:nvPr/>
        </p:nvSpPr>
        <p:spPr>
          <a:xfrm>
            <a:off x="7198414" y="634814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选择化学品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DFE3A88-2495-4711-A823-592043FE7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870" y="1250216"/>
            <a:ext cx="2285065" cy="5077922"/>
          </a:xfrm>
          <a:prstGeom prst="rect">
            <a:avLst/>
          </a:prstGeom>
        </p:spPr>
      </p:pic>
      <p:cxnSp>
        <p:nvCxnSpPr>
          <p:cNvPr id="24" name="连接符: 曲线 23">
            <a:extLst>
              <a:ext uri="{FF2B5EF4-FFF2-40B4-BE49-F238E27FC236}">
                <a16:creationId xmlns:a16="http://schemas.microsoft.com/office/drawing/2014/main" id="{7CB33771-55D2-4E83-9F83-FAF5B3746F82}"/>
              </a:ext>
            </a:extLst>
          </p:cNvPr>
          <p:cNvCxnSpPr>
            <a:cxnSpLocks/>
          </p:cNvCxnSpPr>
          <p:nvPr/>
        </p:nvCxnSpPr>
        <p:spPr>
          <a:xfrm>
            <a:off x="5989320" y="3364230"/>
            <a:ext cx="4046220" cy="77318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E255004F-573A-430E-AFA6-8972BC364E24}"/>
              </a:ext>
            </a:extLst>
          </p:cNvPr>
          <p:cNvSpPr txBox="1"/>
          <p:nvPr/>
        </p:nvSpPr>
        <p:spPr>
          <a:xfrm>
            <a:off x="10105444" y="33268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填写数量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5218ECA5-7CDB-49FE-BC8D-1BB6A493A549}"/>
              </a:ext>
            </a:extLst>
          </p:cNvPr>
          <p:cNvSpPr/>
          <p:nvPr/>
        </p:nvSpPr>
        <p:spPr>
          <a:xfrm>
            <a:off x="9717121" y="5817194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4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5DF9F7D-C3C1-47D4-925C-5FC64188DCDA}"/>
              </a:ext>
            </a:extLst>
          </p:cNvPr>
          <p:cNvSpPr txBox="1"/>
          <p:nvPr/>
        </p:nvSpPr>
        <p:spPr>
          <a:xfrm>
            <a:off x="10153225" y="614180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确认点击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23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企业微信剧毒申领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CB67276-0E38-45D1-AE13-B3D714D8C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1" y="1316772"/>
            <a:ext cx="2688129" cy="47812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7D0E3FD-4D83-496B-AAA0-4BAD8E8F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8" y="3988375"/>
            <a:ext cx="1272647" cy="1272647"/>
          </a:xfrm>
          <a:prstGeom prst="rect">
            <a:avLst/>
          </a:prstGeom>
        </p:spPr>
      </p:pic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96C7BA81-66F7-496B-80C4-4C167D801DA4}"/>
              </a:ext>
            </a:extLst>
          </p:cNvPr>
          <p:cNvCxnSpPr>
            <a:cxnSpLocks/>
          </p:cNvCxnSpPr>
          <p:nvPr/>
        </p:nvCxnSpPr>
        <p:spPr>
          <a:xfrm>
            <a:off x="6506526" y="2554605"/>
            <a:ext cx="1905954" cy="174879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D0FCCC5-F5D1-41D9-AFC4-DE27460FEA2D}"/>
              </a:ext>
            </a:extLst>
          </p:cNvPr>
          <p:cNvSpPr txBox="1"/>
          <p:nvPr/>
        </p:nvSpPr>
        <p:spPr>
          <a:xfrm>
            <a:off x="4074822" y="2475475"/>
            <a:ext cx="2177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</a:rPr>
              <a:t>流程和其他危化品一致，申领使用量需要填写详细用量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D5F8D82-BABC-4612-9D10-66B94C5D2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784895" y="793634"/>
            <a:ext cx="2322222" cy="25802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2AEA774-C162-4190-8D9B-8854199AA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5" b="-1709"/>
          <a:stretch/>
        </p:blipFill>
        <p:spPr>
          <a:xfrm>
            <a:off x="8801972" y="3286692"/>
            <a:ext cx="2426968" cy="32308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A58DC13-5408-452C-9504-1BA6E11A2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8" t="43616" b="52180"/>
          <a:stretch/>
        </p:blipFill>
        <p:spPr>
          <a:xfrm>
            <a:off x="9820366" y="3054527"/>
            <a:ext cx="1104479" cy="2169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3BD0BEC-19D4-4ABF-8AF9-0E781285B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8" t="43616" b="52180"/>
          <a:stretch/>
        </p:blipFill>
        <p:spPr>
          <a:xfrm>
            <a:off x="9891486" y="4161967"/>
            <a:ext cx="1104479" cy="21692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AEB01D6-BEC0-4470-A506-F6CB9FB4D1FA}"/>
              </a:ext>
            </a:extLst>
          </p:cNvPr>
          <p:cNvSpPr txBox="1"/>
          <p:nvPr/>
        </p:nvSpPr>
        <p:spPr>
          <a:xfrm>
            <a:off x="7658825" y="4801900"/>
            <a:ext cx="401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如何选择“整包”，填写需要整包装数量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不选择，填写需要量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281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2FA59-0916-4A5C-99E8-493DCE09E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4" y="968824"/>
            <a:ext cx="10741306" cy="5421003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C2B58D18-8571-47D9-8DC0-6A952C413F50}"/>
              </a:ext>
            </a:extLst>
          </p:cNvPr>
          <p:cNvSpPr txBox="1">
            <a:spLocks/>
          </p:cNvSpPr>
          <p:nvPr/>
        </p:nvSpPr>
        <p:spPr>
          <a:xfrm>
            <a:off x="1918855" y="2821585"/>
            <a:ext cx="8880325" cy="2468045"/>
          </a:xfrm>
          <a:prstGeom prst="rect">
            <a:avLst/>
          </a:prstGeom>
          <a:solidFill>
            <a:schemeClr val="accent1">
              <a:lumMod val="40000"/>
              <a:lumOff val="60000"/>
              <a:alpha val="16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FF0000"/>
                </a:solidFill>
              </a:rPr>
              <a:t>审核通过以后提交给学院，学院审核完成后提交给实验室处，通过及开始备货， 不通过逐级退回。</a:t>
            </a:r>
          </a:p>
        </p:txBody>
      </p:sp>
    </p:spTree>
    <p:extLst>
      <p:ext uri="{BB962C8B-B14F-4D97-AF65-F5344CB8AC3E}">
        <p14:creationId xmlns:p14="http://schemas.microsoft.com/office/powerpoint/2010/main" val="1146969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9644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台账篇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14E7E10-DEEB-4B1A-A99D-B6CF9FCC2D0B}"/>
              </a:ext>
            </a:extLst>
          </p:cNvPr>
          <p:cNvSpPr txBox="1"/>
          <p:nvPr/>
        </p:nvSpPr>
        <p:spPr>
          <a:xfrm>
            <a:off x="652335" y="998925"/>
            <a:ext cx="111142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学生</a:t>
            </a:r>
            <a:r>
              <a:rPr lang="zh-CN" altLang="en-US" dirty="0"/>
              <a:t>登录以后，完善个人信息，提交</a:t>
            </a:r>
            <a:r>
              <a:rPr lang="en-US" altLang="zh-CN" dirty="0"/>
              <a:t>,</a:t>
            </a:r>
            <a:r>
              <a:rPr lang="zh-CN" altLang="en-US" sz="2800" b="1" dirty="0"/>
              <a:t>导师</a:t>
            </a:r>
            <a:r>
              <a:rPr lang="zh-CN" altLang="en-US" dirty="0"/>
              <a:t>进行审核。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EF9CBC-D2EE-49C8-B4D4-FC67CE8AB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78" r="8840" b="54263"/>
          <a:stretch/>
        </p:blipFill>
        <p:spPr>
          <a:xfrm>
            <a:off x="103695" y="2469385"/>
            <a:ext cx="11114202" cy="30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6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876CAD-D7F9-4D45-BAA3-52784472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283162"/>
            <a:ext cx="10567481" cy="519017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台账填写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747590" y="2373549"/>
            <a:ext cx="1197942" cy="1167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964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F984ECD-8616-465A-AF4F-95CF8BDB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5" y="1274473"/>
            <a:ext cx="10509115" cy="51615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选择危化品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2383640" y="2181642"/>
            <a:ext cx="8873065" cy="13715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连接符: 曲线 3">
            <a:extLst>
              <a:ext uri="{FF2B5EF4-FFF2-40B4-BE49-F238E27FC236}">
                <a16:creationId xmlns:a16="http://schemas.microsoft.com/office/drawing/2014/main" id="{1AE74E03-D880-454A-9A34-00E6A74EAB95}"/>
              </a:ext>
            </a:extLst>
          </p:cNvPr>
          <p:cNvCxnSpPr>
            <a:cxnSpLocks/>
            <a:endCxn id="5" idx="0"/>
          </p:cNvCxnSpPr>
          <p:nvPr/>
        </p:nvCxnSpPr>
        <p:spPr>
          <a:xfrm rot="5400000">
            <a:off x="6430173" y="3954342"/>
            <a:ext cx="1178578" cy="505056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8AADEAD6-8F89-4C5D-9108-62A64D18CEAF}"/>
              </a:ext>
            </a:extLst>
          </p:cNvPr>
          <p:cNvSpPr txBox="1"/>
          <p:nvPr/>
        </p:nvSpPr>
        <p:spPr>
          <a:xfrm>
            <a:off x="5405022" y="479615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选择危化品进行台账填写</a:t>
            </a:r>
          </a:p>
        </p:txBody>
      </p:sp>
    </p:spTree>
    <p:extLst>
      <p:ext uri="{BB962C8B-B14F-4D97-AF65-F5344CB8AC3E}">
        <p14:creationId xmlns:p14="http://schemas.microsoft.com/office/powerpoint/2010/main" val="3073184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E6E6D3-4823-4A0B-A286-C214D74E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22" y="1315792"/>
            <a:ext cx="10410334" cy="5112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点击添加台账使用记录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E5CE947-F134-4CEC-9E89-752D2C98EA1C}"/>
              </a:ext>
            </a:extLst>
          </p:cNvPr>
          <p:cNvSpPr/>
          <p:nvPr/>
        </p:nvSpPr>
        <p:spPr>
          <a:xfrm flipV="1">
            <a:off x="2400197" y="3565631"/>
            <a:ext cx="937923" cy="3103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EAA1D7-0756-48EE-9006-F5D002843856}"/>
              </a:ext>
            </a:extLst>
          </p:cNvPr>
          <p:cNvSpPr txBox="1"/>
          <p:nvPr/>
        </p:nvSpPr>
        <p:spPr>
          <a:xfrm>
            <a:off x="2784122" y="43873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点击添加</a:t>
            </a:r>
          </a:p>
        </p:txBody>
      </p:sp>
      <p:cxnSp>
        <p:nvCxnSpPr>
          <p:cNvPr id="12" name="连接符: 曲线 11">
            <a:extLst>
              <a:ext uri="{FF2B5EF4-FFF2-40B4-BE49-F238E27FC236}">
                <a16:creationId xmlns:a16="http://schemas.microsoft.com/office/drawing/2014/main" id="{988658A2-C074-4358-9688-B6735501C1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68376" y="3886940"/>
            <a:ext cx="523220" cy="477520"/>
          </a:xfrm>
          <a:prstGeom prst="curved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018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B193E58-46EA-414A-BB40-BC27AE369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23" y="1236263"/>
            <a:ext cx="10333995" cy="50754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信息填写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4225562" y="2850011"/>
            <a:ext cx="1812897" cy="254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1742741-E678-4E93-9B3C-519571D07094}"/>
              </a:ext>
            </a:extLst>
          </p:cNvPr>
          <p:cNvSpPr txBox="1"/>
          <p:nvPr/>
        </p:nvSpPr>
        <p:spPr>
          <a:xfrm>
            <a:off x="6153543" y="2880570"/>
            <a:ext cx="5426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是否整瓶使用，如果选择“是”，则需填写整瓶的台账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如果选择“否”，则填写用量台账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6E2B31-DE68-434E-9841-8AA52DC31E0E}"/>
              </a:ext>
            </a:extLst>
          </p:cNvPr>
          <p:cNvSpPr/>
          <p:nvPr/>
        </p:nvSpPr>
        <p:spPr>
          <a:xfrm>
            <a:off x="4184638" y="3289335"/>
            <a:ext cx="1114538" cy="602056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3F1CC7-A025-404B-B9CE-CA797C93C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5" t="23193" r="16290" b="15223"/>
          <a:stretch/>
        </p:blipFill>
        <p:spPr>
          <a:xfrm>
            <a:off x="6980956" y="3641244"/>
            <a:ext cx="5022018" cy="27631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AA9577A-A91F-4323-8B76-45750744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0D5DAAA-767B-4B5A-918E-275B8E7B710B}"/>
              </a:ext>
            </a:extLst>
          </p:cNvPr>
          <p:cNvSpPr/>
          <p:nvPr/>
        </p:nvSpPr>
        <p:spPr>
          <a:xfrm>
            <a:off x="7439218" y="4031191"/>
            <a:ext cx="4470148" cy="409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7772799-B78B-46F7-ABDC-707DE94C7ACA}"/>
              </a:ext>
            </a:extLst>
          </p:cNvPr>
          <p:cNvSpPr/>
          <p:nvPr/>
        </p:nvSpPr>
        <p:spPr>
          <a:xfrm>
            <a:off x="6952967" y="3633051"/>
            <a:ext cx="5057265" cy="2753343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DF51747-2605-4B08-9C9C-14F85E31F58B}"/>
              </a:ext>
            </a:extLst>
          </p:cNvPr>
          <p:cNvSpPr/>
          <p:nvPr/>
        </p:nvSpPr>
        <p:spPr>
          <a:xfrm>
            <a:off x="3652225" y="4836470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57ADF78-9A48-4E66-B903-A69A51DEE633}"/>
              </a:ext>
            </a:extLst>
          </p:cNvPr>
          <p:cNvSpPr txBox="1"/>
          <p:nvPr/>
        </p:nvSpPr>
        <p:spPr>
          <a:xfrm>
            <a:off x="3980849" y="524127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点击提交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F8E72FD-A792-45EE-9EE7-34767C0F8F68}"/>
              </a:ext>
            </a:extLst>
          </p:cNvPr>
          <p:cNvSpPr/>
          <p:nvPr/>
        </p:nvSpPr>
        <p:spPr>
          <a:xfrm>
            <a:off x="2733634" y="1759483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DF30190-5B0A-4DB7-9065-CF705FF7385B}"/>
              </a:ext>
            </a:extLst>
          </p:cNvPr>
          <p:cNvSpPr txBox="1"/>
          <p:nvPr/>
        </p:nvSpPr>
        <p:spPr>
          <a:xfrm>
            <a:off x="3382757" y="178807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填写信息</a:t>
            </a:r>
          </a:p>
        </p:txBody>
      </p:sp>
      <p:cxnSp>
        <p:nvCxnSpPr>
          <p:cNvPr id="16" name="连接符: 曲线 15">
            <a:extLst>
              <a:ext uri="{FF2B5EF4-FFF2-40B4-BE49-F238E27FC236}">
                <a16:creationId xmlns:a16="http://schemas.microsoft.com/office/drawing/2014/main" id="{3A635CC8-3937-4101-94A1-93A2E0AD9D3F}"/>
              </a:ext>
            </a:extLst>
          </p:cNvPr>
          <p:cNvCxnSpPr>
            <a:cxnSpLocks/>
          </p:cNvCxnSpPr>
          <p:nvPr/>
        </p:nvCxnSpPr>
        <p:spPr>
          <a:xfrm>
            <a:off x="5694744" y="3123105"/>
            <a:ext cx="458799" cy="29637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连接符: 曲线 24">
            <a:extLst>
              <a:ext uri="{FF2B5EF4-FFF2-40B4-BE49-F238E27FC236}">
                <a16:creationId xmlns:a16="http://schemas.microsoft.com/office/drawing/2014/main" id="{62B12317-7039-4CEA-8739-1B644ED77432}"/>
              </a:ext>
            </a:extLst>
          </p:cNvPr>
          <p:cNvCxnSpPr>
            <a:cxnSpLocks/>
          </p:cNvCxnSpPr>
          <p:nvPr/>
        </p:nvCxnSpPr>
        <p:spPr>
          <a:xfrm rot="16200000" flipV="1">
            <a:off x="8935503" y="3637498"/>
            <a:ext cx="602191" cy="185195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连接符: 曲线 29">
            <a:extLst>
              <a:ext uri="{FF2B5EF4-FFF2-40B4-BE49-F238E27FC236}">
                <a16:creationId xmlns:a16="http://schemas.microsoft.com/office/drawing/2014/main" id="{3E5355F2-42FF-42BB-9B4E-A3C5E87878C1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3491250" y="3465207"/>
            <a:ext cx="693389" cy="12515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4321C621-1CE8-4B3A-B7DC-A739228A2BAA}"/>
              </a:ext>
            </a:extLst>
          </p:cNvPr>
          <p:cNvSpPr txBox="1"/>
          <p:nvPr/>
        </p:nvSpPr>
        <p:spPr>
          <a:xfrm>
            <a:off x="1620900" y="32637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拍照上传使用台账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04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9AAFAF-D929-45CE-B492-741EA3D8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283162"/>
            <a:ext cx="10180320" cy="500002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台账状态显示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A90476-E339-4204-8D72-3CE88B97FB7E}"/>
              </a:ext>
            </a:extLst>
          </p:cNvPr>
          <p:cNvSpPr/>
          <p:nvPr/>
        </p:nvSpPr>
        <p:spPr>
          <a:xfrm>
            <a:off x="2427567" y="4720084"/>
            <a:ext cx="4450753" cy="52322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5BAC613-86EF-4246-ACC3-C333F30173DA}"/>
              </a:ext>
            </a:extLst>
          </p:cNvPr>
          <p:cNvSpPr txBox="1"/>
          <p:nvPr/>
        </p:nvSpPr>
        <p:spPr>
          <a:xfrm>
            <a:off x="2616658" y="4890254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学生提交台账以后老师做台账的审核</a:t>
            </a:r>
          </a:p>
        </p:txBody>
      </p:sp>
    </p:spTree>
    <p:extLst>
      <p:ext uri="{BB962C8B-B14F-4D97-AF65-F5344CB8AC3E}">
        <p14:creationId xmlns:p14="http://schemas.microsoft.com/office/powerpoint/2010/main" val="3049393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F6D918-6B7E-47B5-A0CB-FAF1C294B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53" y="1603466"/>
            <a:ext cx="2271214" cy="504714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企业微信台账填写</a:t>
            </a:r>
          </a:p>
        </p:txBody>
      </p:sp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96C7BA81-66F7-496B-80C4-4C167D801DA4}"/>
              </a:ext>
            </a:extLst>
          </p:cNvPr>
          <p:cNvCxnSpPr>
            <a:cxnSpLocks/>
          </p:cNvCxnSpPr>
          <p:nvPr/>
        </p:nvCxnSpPr>
        <p:spPr>
          <a:xfrm>
            <a:off x="1960775" y="3287043"/>
            <a:ext cx="1448155" cy="1028531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D0FCCC5-F5D1-41D9-AFC4-DE27460FEA2D}"/>
              </a:ext>
            </a:extLst>
          </p:cNvPr>
          <p:cNvSpPr txBox="1"/>
          <p:nvPr/>
        </p:nvSpPr>
        <p:spPr>
          <a:xfrm>
            <a:off x="3481428" y="3720212"/>
            <a:ext cx="1456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点击扫“危化品试剂瓶身二维码”填写台账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FEED5672-5AB4-47B0-A88D-BD786143659E}"/>
              </a:ext>
            </a:extLst>
          </p:cNvPr>
          <p:cNvCxnSpPr>
            <a:cxnSpLocks/>
          </p:cNvCxnSpPr>
          <p:nvPr/>
        </p:nvCxnSpPr>
        <p:spPr>
          <a:xfrm flipV="1">
            <a:off x="2969443" y="2194560"/>
            <a:ext cx="3488507" cy="109248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E01CC247-8486-4851-ADD6-CAA7A14F5865}"/>
              </a:ext>
            </a:extLst>
          </p:cNvPr>
          <p:cNvSpPr txBox="1"/>
          <p:nvPr/>
        </p:nvSpPr>
        <p:spPr>
          <a:xfrm>
            <a:off x="6457950" y="1860932"/>
            <a:ext cx="1456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点击扫“所属老师试剂库存二维码”填写台账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666F80D-768A-4B7B-92FA-DAF2E7125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7"/>
          <a:stretch/>
        </p:blipFill>
        <p:spPr>
          <a:xfrm>
            <a:off x="8092440" y="1271732"/>
            <a:ext cx="2732682" cy="504714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C6249D5C-4251-4121-953F-0132B3469CA5}"/>
              </a:ext>
            </a:extLst>
          </p:cNvPr>
          <p:cNvSpPr txBox="1"/>
          <p:nvPr/>
        </p:nvSpPr>
        <p:spPr>
          <a:xfrm>
            <a:off x="5165020" y="5065142"/>
            <a:ext cx="28383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注：已在库危化品只能通过“实验室库存”来填写台账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4183715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2FECC9-26DA-46FF-BF83-BD25501A7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39" y="1108849"/>
            <a:ext cx="1981481" cy="52839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5333750-CF4D-41DF-9F3F-452CA9243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99" y="1368201"/>
            <a:ext cx="2183234" cy="48516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台账填写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330D9B0-5B74-482C-855C-A691746DF4C8}"/>
              </a:ext>
            </a:extLst>
          </p:cNvPr>
          <p:cNvSpPr/>
          <p:nvPr/>
        </p:nvSpPr>
        <p:spPr>
          <a:xfrm>
            <a:off x="1890750" y="2607370"/>
            <a:ext cx="573337" cy="37266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1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078F45-8479-4CE1-B11E-9CF72A0B44FE}"/>
              </a:ext>
            </a:extLst>
          </p:cNvPr>
          <p:cNvSpPr txBox="1"/>
          <p:nvPr/>
        </p:nvSpPr>
        <p:spPr>
          <a:xfrm>
            <a:off x="2459086" y="290480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查看</a:t>
            </a:r>
            <a:r>
              <a:rPr lang="en-US" altLang="zh-CN" dirty="0">
                <a:solidFill>
                  <a:srgbClr val="FF0000"/>
                </a:solidFill>
              </a:rPr>
              <a:t>MSDS</a:t>
            </a:r>
            <a:r>
              <a:rPr lang="zh-CN" altLang="en-US" dirty="0">
                <a:solidFill>
                  <a:srgbClr val="FF0000"/>
                </a:solidFill>
              </a:rPr>
              <a:t>信息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22090A-FA6F-4901-B882-681B515777CE}"/>
              </a:ext>
            </a:extLst>
          </p:cNvPr>
          <p:cNvSpPr/>
          <p:nvPr/>
        </p:nvSpPr>
        <p:spPr>
          <a:xfrm>
            <a:off x="3458773" y="6155762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2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4516EA2-BC19-422C-8BD8-9463AB2FF29D}"/>
              </a:ext>
            </a:extLst>
          </p:cNvPr>
          <p:cNvSpPr txBox="1"/>
          <p:nvPr/>
        </p:nvSpPr>
        <p:spPr>
          <a:xfrm>
            <a:off x="4108878" y="61838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1391713-CBFC-4999-BBF1-7A78CCA1B6D7}"/>
              </a:ext>
            </a:extLst>
          </p:cNvPr>
          <p:cNvSpPr/>
          <p:nvPr/>
        </p:nvSpPr>
        <p:spPr>
          <a:xfrm>
            <a:off x="7909905" y="5749151"/>
            <a:ext cx="636837" cy="3615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</a:rPr>
              <a:t>3</a:t>
            </a:r>
            <a:endParaRPr lang="zh-CN" altLang="en-US" dirty="0"/>
          </a:p>
        </p:txBody>
      </p:sp>
      <p:cxnSp>
        <p:nvCxnSpPr>
          <p:cNvPr id="18" name="连接符: 曲线 17">
            <a:extLst>
              <a:ext uri="{FF2B5EF4-FFF2-40B4-BE49-F238E27FC236}">
                <a16:creationId xmlns:a16="http://schemas.microsoft.com/office/drawing/2014/main" id="{4F85A10E-27DF-44C5-931B-063C6985C66C}"/>
              </a:ext>
            </a:extLst>
          </p:cNvPr>
          <p:cNvCxnSpPr>
            <a:cxnSpLocks/>
          </p:cNvCxnSpPr>
          <p:nvPr/>
        </p:nvCxnSpPr>
        <p:spPr>
          <a:xfrm flipV="1">
            <a:off x="4701706" y="3520440"/>
            <a:ext cx="3315109" cy="279605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86DC6E9E-91F6-4C7D-A3B1-9D4236974B57}"/>
              </a:ext>
            </a:extLst>
          </p:cNvPr>
          <p:cNvSpPr txBox="1"/>
          <p:nvPr/>
        </p:nvSpPr>
        <p:spPr>
          <a:xfrm>
            <a:off x="8610818" y="55605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提交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10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9644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暂存调剂篇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98F4F5-11B9-45F1-B9ED-2DF335827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319460"/>
            <a:ext cx="10194587" cy="50070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772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选择“危化品虚拟库房” 中“虚拟实验室库房”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747590" y="2339508"/>
            <a:ext cx="1120121" cy="452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901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02DA171-6CAD-4710-BB35-333C7DCC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280548"/>
            <a:ext cx="10194587" cy="50070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1A96DF2-3E53-46B5-A39D-63D849FCB27E}"/>
              </a:ext>
            </a:extLst>
          </p:cNvPr>
          <p:cNvSpPr/>
          <p:nvPr/>
        </p:nvSpPr>
        <p:spPr>
          <a:xfrm>
            <a:off x="7833360" y="2076860"/>
            <a:ext cx="2956560" cy="12500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01322E-F849-4D28-80AB-89F4B2B2786D}"/>
              </a:ext>
            </a:extLst>
          </p:cNvPr>
          <p:cNvSpPr txBox="1"/>
          <p:nvPr/>
        </p:nvSpPr>
        <p:spPr>
          <a:xfrm>
            <a:off x="8867785" y="33464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库存情况</a:t>
            </a:r>
          </a:p>
        </p:txBody>
      </p:sp>
    </p:spTree>
    <p:extLst>
      <p:ext uri="{BB962C8B-B14F-4D97-AF65-F5344CB8AC3E}">
        <p14:creationId xmlns:p14="http://schemas.microsoft.com/office/powerpoint/2010/main" val="250046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EA016F-9207-439D-A372-977EC9D18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9" y="686723"/>
            <a:ext cx="11460189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企业微信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app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端打开，工作台中“危化品管理系统”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或者在微信端打开 “通讯录”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-“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我的企业”中打开“危化品管理系统” 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图片 22">
            <a:extLst>
              <a:ext uri="{FF2B5EF4-FFF2-40B4-BE49-F238E27FC236}">
                <a16:creationId xmlns:a16="http://schemas.microsoft.com/office/drawing/2014/main" id="{62B78F0A-79AA-470D-A121-1E25889B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85" y="2002671"/>
            <a:ext cx="2164838" cy="46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5F3C126B-4454-4FD3-9B26-F865FB86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65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zh-CN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</a:br>
            <a:endParaRPr kumimoji="0" lang="en-US" altLang="zh-CN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53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02DA171-6CAD-4710-BB35-333C7DCC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280548"/>
            <a:ext cx="10194587" cy="500702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1A96DF2-3E53-46B5-A39D-63D849FCB27E}"/>
              </a:ext>
            </a:extLst>
          </p:cNvPr>
          <p:cNvSpPr/>
          <p:nvPr/>
        </p:nvSpPr>
        <p:spPr>
          <a:xfrm>
            <a:off x="8808719" y="2076860"/>
            <a:ext cx="944881" cy="12500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2F569F-4F36-492C-B013-CF9FD31D76E6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选择</a:t>
            </a:r>
          </a:p>
        </p:txBody>
      </p:sp>
      <p:cxnSp>
        <p:nvCxnSpPr>
          <p:cNvPr id="5" name="连接符: 曲线 4">
            <a:extLst>
              <a:ext uri="{FF2B5EF4-FFF2-40B4-BE49-F238E27FC236}">
                <a16:creationId xmlns:a16="http://schemas.microsoft.com/office/drawing/2014/main" id="{5C5D12B5-0C57-411C-A693-F78DDE244A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72367" y="3463073"/>
            <a:ext cx="843661" cy="57124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FC020C7-A775-4DE4-A1DC-2F9997C139BB}"/>
              </a:ext>
            </a:extLst>
          </p:cNvPr>
          <p:cNvSpPr txBox="1"/>
          <p:nvPr/>
        </p:nvSpPr>
        <p:spPr>
          <a:xfrm>
            <a:off x="9025820" y="41705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点击数量</a:t>
            </a:r>
          </a:p>
        </p:txBody>
      </p:sp>
    </p:spTree>
    <p:extLst>
      <p:ext uri="{BB962C8B-B14F-4D97-AF65-F5344CB8AC3E}">
        <p14:creationId xmlns:p14="http://schemas.microsoft.com/office/powerpoint/2010/main" val="1285476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F9BEDE5-FCA9-4E61-A1FF-3573C690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35" y="1083539"/>
            <a:ext cx="10737130" cy="527349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628EC3E-FFC0-4E66-93BC-31D894DD1BE0}"/>
              </a:ext>
            </a:extLst>
          </p:cNvPr>
          <p:cNvSpPr/>
          <p:nvPr/>
        </p:nvSpPr>
        <p:spPr>
          <a:xfrm>
            <a:off x="10292079" y="2178997"/>
            <a:ext cx="944881" cy="6556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连接符: 曲线 4">
            <a:extLst>
              <a:ext uri="{FF2B5EF4-FFF2-40B4-BE49-F238E27FC236}">
                <a16:creationId xmlns:a16="http://schemas.microsoft.com/office/drawing/2014/main" id="{92B75008-0A3D-4DB7-84D8-0D4B166DD0B3}"/>
              </a:ext>
            </a:extLst>
          </p:cNvPr>
          <p:cNvCxnSpPr>
            <a:cxnSpLocks/>
          </p:cNvCxnSpPr>
          <p:nvPr/>
        </p:nvCxnSpPr>
        <p:spPr>
          <a:xfrm rot="5400000">
            <a:off x="10188650" y="2951931"/>
            <a:ext cx="580502" cy="37364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48ACA807-394B-41C7-AF61-FA0A75FB98CA}"/>
              </a:ext>
            </a:extLst>
          </p:cNvPr>
          <p:cNvSpPr txBox="1"/>
          <p:nvPr/>
        </p:nvSpPr>
        <p:spPr>
          <a:xfrm>
            <a:off x="9893529" y="34428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</a:t>
            </a:r>
          </a:p>
        </p:txBody>
      </p:sp>
    </p:spTree>
    <p:extLst>
      <p:ext uri="{BB962C8B-B14F-4D97-AF65-F5344CB8AC3E}">
        <p14:creationId xmlns:p14="http://schemas.microsoft.com/office/powerpoint/2010/main" val="3590777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CBD821-A270-4EED-9C9C-CCC2A6D12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31" y="1137920"/>
            <a:ext cx="10802137" cy="53054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63D44F1-FC79-41AF-A7AF-CD1E0C5D55B3}"/>
              </a:ext>
            </a:extLst>
          </p:cNvPr>
          <p:cNvSpPr/>
          <p:nvPr/>
        </p:nvSpPr>
        <p:spPr>
          <a:xfrm>
            <a:off x="4482005" y="3249991"/>
            <a:ext cx="4560395" cy="6917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连接符: 曲线 4">
            <a:extLst>
              <a:ext uri="{FF2B5EF4-FFF2-40B4-BE49-F238E27FC236}">
                <a16:creationId xmlns:a16="http://schemas.microsoft.com/office/drawing/2014/main" id="{9CC18FC9-AF3B-4C4E-8A4D-88D15C43AB26}"/>
              </a:ext>
            </a:extLst>
          </p:cNvPr>
          <p:cNvCxnSpPr>
            <a:cxnSpLocks/>
          </p:cNvCxnSpPr>
          <p:nvPr/>
        </p:nvCxnSpPr>
        <p:spPr>
          <a:xfrm>
            <a:off x="5063887" y="4233529"/>
            <a:ext cx="657640" cy="551834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7DA9988-C237-4DF0-8562-AA6FA29B8BC8}"/>
              </a:ext>
            </a:extLst>
          </p:cNvPr>
          <p:cNvSpPr txBox="1"/>
          <p:nvPr/>
        </p:nvSpPr>
        <p:spPr>
          <a:xfrm>
            <a:off x="5721525" y="47078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点击提交</a:t>
            </a:r>
          </a:p>
        </p:txBody>
      </p:sp>
    </p:spTree>
    <p:extLst>
      <p:ext uri="{BB962C8B-B14F-4D97-AF65-F5344CB8AC3E}">
        <p14:creationId xmlns:p14="http://schemas.microsoft.com/office/powerpoint/2010/main" val="192934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FE8FAF4-06C9-4EAE-80BB-8A74C3A98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53" y="1283162"/>
            <a:ext cx="2147489" cy="47721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6028D3-E4DC-438F-B0C9-B14B7DE5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16" y="1283162"/>
            <a:ext cx="2244539" cy="49878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6B6711-92F2-4C03-8436-D49732F5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0" y="1283162"/>
            <a:ext cx="2130288" cy="534741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322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企业微信暂存调剂</a:t>
            </a:r>
          </a:p>
        </p:txBody>
      </p:sp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96C7BA81-66F7-496B-80C4-4C167D801DA4}"/>
              </a:ext>
            </a:extLst>
          </p:cNvPr>
          <p:cNvCxnSpPr>
            <a:cxnSpLocks/>
          </p:cNvCxnSpPr>
          <p:nvPr/>
        </p:nvCxnSpPr>
        <p:spPr>
          <a:xfrm flipV="1">
            <a:off x="1788160" y="2773680"/>
            <a:ext cx="2130288" cy="914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D0FCCC5-F5D1-41D9-AFC4-DE27460FEA2D}"/>
              </a:ext>
            </a:extLst>
          </p:cNvPr>
          <p:cNvSpPr txBox="1"/>
          <p:nvPr/>
        </p:nvSpPr>
        <p:spPr>
          <a:xfrm>
            <a:off x="4296184" y="5652893"/>
            <a:ext cx="2001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查看信息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FEED5672-5AB4-47B0-A88D-BD786143659E}"/>
              </a:ext>
            </a:extLst>
          </p:cNvPr>
          <p:cNvCxnSpPr>
            <a:cxnSpLocks/>
          </p:cNvCxnSpPr>
          <p:nvPr/>
        </p:nvCxnSpPr>
        <p:spPr>
          <a:xfrm flipV="1">
            <a:off x="6059873" y="2306324"/>
            <a:ext cx="889570" cy="37591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E01CC247-8486-4851-ADD6-CAA7A14F5865}"/>
              </a:ext>
            </a:extLst>
          </p:cNvPr>
          <p:cNvSpPr txBox="1"/>
          <p:nvPr/>
        </p:nvSpPr>
        <p:spPr>
          <a:xfrm>
            <a:off x="7484410" y="6080530"/>
            <a:ext cx="145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选择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A07AB43-3C45-4EC3-8DA3-A28293B9367A}"/>
              </a:ext>
            </a:extLst>
          </p:cNvPr>
          <p:cNvSpPr txBox="1"/>
          <p:nvPr/>
        </p:nvSpPr>
        <p:spPr>
          <a:xfrm>
            <a:off x="9721235" y="6104894"/>
            <a:ext cx="196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填写数量并提交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960E8F2-D32B-42B2-8495-2DBCACE92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55" y="1283162"/>
            <a:ext cx="2147489" cy="4772198"/>
          </a:xfrm>
          <a:prstGeom prst="rect">
            <a:avLst/>
          </a:prstGeom>
        </p:spPr>
      </p:pic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8FF21826-9ED7-43D8-BA38-706CBFFFA952}"/>
              </a:ext>
            </a:extLst>
          </p:cNvPr>
          <p:cNvCxnSpPr>
            <a:cxnSpLocks/>
          </p:cNvCxnSpPr>
          <p:nvPr/>
        </p:nvCxnSpPr>
        <p:spPr>
          <a:xfrm flipV="1">
            <a:off x="8696463" y="5386880"/>
            <a:ext cx="889570" cy="37591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59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9644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废弃回收篇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74E834-1A53-4E57-B8B5-F7009431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0" y="1283162"/>
            <a:ext cx="10169973" cy="49949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登记回收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747590" y="3429000"/>
            <a:ext cx="1139576" cy="1444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7350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03F9CC-7149-46EF-A8AD-749AD108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58" y="1283162"/>
            <a:ext cx="10291864" cy="505480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选择危化品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2033445" y="1926077"/>
            <a:ext cx="476291" cy="265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连接符: 曲线 3">
            <a:extLst>
              <a:ext uri="{FF2B5EF4-FFF2-40B4-BE49-F238E27FC236}">
                <a16:creationId xmlns:a16="http://schemas.microsoft.com/office/drawing/2014/main" id="{1AE74E03-D880-454A-9A34-00E6A74EAB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47035" y="2327579"/>
            <a:ext cx="843661" cy="57124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8AADEAD6-8F89-4C5D-9108-62A64D18CEAF}"/>
              </a:ext>
            </a:extLst>
          </p:cNvPr>
          <p:cNvSpPr txBox="1"/>
          <p:nvPr/>
        </p:nvSpPr>
        <p:spPr>
          <a:xfrm>
            <a:off x="2033445" y="303503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点击添加进行登记回收</a:t>
            </a:r>
          </a:p>
        </p:txBody>
      </p:sp>
    </p:spTree>
    <p:extLst>
      <p:ext uri="{BB962C8B-B14F-4D97-AF65-F5344CB8AC3E}">
        <p14:creationId xmlns:p14="http://schemas.microsoft.com/office/powerpoint/2010/main" val="745272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E1C43A-801E-4ABA-969B-F2FC8AA1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0" y="1308532"/>
            <a:ext cx="10537559" cy="48383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点击添加台账使用记录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E5CE947-F134-4CEC-9E89-752D2C98EA1C}"/>
              </a:ext>
            </a:extLst>
          </p:cNvPr>
          <p:cNvSpPr/>
          <p:nvPr/>
        </p:nvSpPr>
        <p:spPr>
          <a:xfrm flipV="1">
            <a:off x="1947640" y="3258765"/>
            <a:ext cx="9012025" cy="1517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EAA1D7-0756-48EE-9006-F5D002843856}"/>
              </a:ext>
            </a:extLst>
          </p:cNvPr>
          <p:cNvSpPr txBox="1"/>
          <p:nvPr/>
        </p:nvSpPr>
        <p:spPr>
          <a:xfrm>
            <a:off x="4630075" y="629232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危废空瓶自动显示，勾选进行回收</a:t>
            </a:r>
          </a:p>
        </p:txBody>
      </p:sp>
      <p:cxnSp>
        <p:nvCxnSpPr>
          <p:cNvPr id="12" name="连接符: 曲线 11">
            <a:extLst>
              <a:ext uri="{FF2B5EF4-FFF2-40B4-BE49-F238E27FC236}">
                <a16:creationId xmlns:a16="http://schemas.microsoft.com/office/drawing/2014/main" id="{988658A2-C074-4358-9688-B6735501C1C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99833" y="6012859"/>
            <a:ext cx="417248" cy="196643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C77E3EB2-B68A-40BC-9384-53AD4BCF5F9A}"/>
              </a:ext>
            </a:extLst>
          </p:cNvPr>
          <p:cNvSpPr/>
          <p:nvPr/>
        </p:nvSpPr>
        <p:spPr>
          <a:xfrm flipV="1">
            <a:off x="1947639" y="5062432"/>
            <a:ext cx="9012025" cy="11284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4413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EC30675-2F5E-4F61-BAE5-E3A49B257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37" y="1283162"/>
            <a:ext cx="10169973" cy="49949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15A106-D4A2-4B7F-BCA5-5EBFB6C0CB82}"/>
              </a:ext>
            </a:extLst>
          </p:cNvPr>
          <p:cNvSpPr txBox="1"/>
          <p:nvPr/>
        </p:nvSpPr>
        <p:spPr>
          <a:xfrm>
            <a:off x="638001" y="759942"/>
            <a:ext cx="357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信息填写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5B1CF5-5175-4B71-B912-05C136A1856A}"/>
              </a:ext>
            </a:extLst>
          </p:cNvPr>
          <p:cNvSpPr/>
          <p:nvPr/>
        </p:nvSpPr>
        <p:spPr>
          <a:xfrm>
            <a:off x="1915995" y="2195159"/>
            <a:ext cx="8444063" cy="2963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A9577A-A91F-4323-8B76-457507449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DF30190-5B0A-4DB7-9065-CF705FF7385B}"/>
              </a:ext>
            </a:extLst>
          </p:cNvPr>
          <p:cNvSpPr txBox="1"/>
          <p:nvPr/>
        </p:nvSpPr>
        <p:spPr>
          <a:xfrm>
            <a:off x="6220981" y="28833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查看信息</a:t>
            </a:r>
          </a:p>
        </p:txBody>
      </p:sp>
      <p:cxnSp>
        <p:nvCxnSpPr>
          <p:cNvPr id="16" name="连接符: 曲线 15">
            <a:extLst>
              <a:ext uri="{FF2B5EF4-FFF2-40B4-BE49-F238E27FC236}">
                <a16:creationId xmlns:a16="http://schemas.microsoft.com/office/drawing/2014/main" id="{3A635CC8-3937-4101-94A1-93A2E0AD9D3F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6120925" y="2508631"/>
            <a:ext cx="523220" cy="48901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638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C7364B7-CD90-4A71-B0E0-7C386691F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33" y="1283162"/>
            <a:ext cx="2244539" cy="49878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9E484D-B6DF-4217-8EF8-1252B8F21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47" y="1249022"/>
            <a:ext cx="1557230" cy="54156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6B6711-92F2-4C03-8436-D49732F5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0" y="1283162"/>
            <a:ext cx="2130288" cy="534741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023630F-74B9-4565-971A-E0FCBA4E9F87}"/>
              </a:ext>
            </a:extLst>
          </p:cNvPr>
          <p:cNvSpPr txBox="1"/>
          <p:nvPr/>
        </p:nvSpPr>
        <p:spPr>
          <a:xfrm>
            <a:off x="638001" y="759942"/>
            <a:ext cx="460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企业微信登记回收填写</a:t>
            </a:r>
          </a:p>
        </p:txBody>
      </p:sp>
      <p:cxnSp>
        <p:nvCxnSpPr>
          <p:cNvPr id="10" name="连接符: 曲线 9">
            <a:extLst>
              <a:ext uri="{FF2B5EF4-FFF2-40B4-BE49-F238E27FC236}">
                <a16:creationId xmlns:a16="http://schemas.microsoft.com/office/drawing/2014/main" id="{96C7BA81-66F7-496B-80C4-4C167D801DA4}"/>
              </a:ext>
            </a:extLst>
          </p:cNvPr>
          <p:cNvCxnSpPr>
            <a:cxnSpLocks/>
          </p:cNvCxnSpPr>
          <p:nvPr/>
        </p:nvCxnSpPr>
        <p:spPr>
          <a:xfrm flipV="1">
            <a:off x="1206631" y="3318235"/>
            <a:ext cx="3223255" cy="2439405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0D0FCCC5-F5D1-41D9-AFC4-DE27460FEA2D}"/>
              </a:ext>
            </a:extLst>
          </p:cNvPr>
          <p:cNvSpPr txBox="1"/>
          <p:nvPr/>
        </p:nvSpPr>
        <p:spPr>
          <a:xfrm>
            <a:off x="4094445" y="3327610"/>
            <a:ext cx="1456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填写具体信息</a:t>
            </a:r>
            <a:endParaRPr lang="en-US" altLang="zh-CN" dirty="0">
              <a:solidFill>
                <a:srgbClr val="FF0000"/>
              </a:solidFill>
            </a:endParaRPr>
          </a:p>
        </p:txBody>
      </p: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FEED5672-5AB4-47B0-A88D-BD786143659E}"/>
              </a:ext>
            </a:extLst>
          </p:cNvPr>
          <p:cNvCxnSpPr>
            <a:cxnSpLocks/>
          </p:cNvCxnSpPr>
          <p:nvPr/>
        </p:nvCxnSpPr>
        <p:spPr>
          <a:xfrm flipV="1">
            <a:off x="5241303" y="4854804"/>
            <a:ext cx="1668544" cy="1596178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E01CC247-8486-4851-ADD6-CAA7A14F5865}"/>
              </a:ext>
            </a:extLst>
          </p:cNvPr>
          <p:cNvSpPr txBox="1"/>
          <p:nvPr/>
        </p:nvSpPr>
        <p:spPr>
          <a:xfrm>
            <a:off x="7192636" y="2576765"/>
            <a:ext cx="1456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</a:t>
            </a:r>
            <a:r>
              <a:rPr lang="en-US" altLang="zh-CN" dirty="0">
                <a:solidFill>
                  <a:srgbClr val="FF0000"/>
                </a:solidFill>
              </a:rPr>
              <a:t>”</a:t>
            </a:r>
            <a:r>
              <a:rPr lang="zh-CN" altLang="en-US" dirty="0">
                <a:solidFill>
                  <a:srgbClr val="FF0000"/>
                </a:solidFill>
              </a:rPr>
              <a:t>新增”然后选择危化品废弃包装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5402339-8023-46B0-81DA-DFD42FB15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5" y="1249022"/>
            <a:ext cx="2116824" cy="470405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A07AB43-3C45-4EC3-8DA3-A28293B9367A}"/>
              </a:ext>
            </a:extLst>
          </p:cNvPr>
          <p:cNvSpPr txBox="1"/>
          <p:nvPr/>
        </p:nvSpPr>
        <p:spPr>
          <a:xfrm>
            <a:off x="9690755" y="5901694"/>
            <a:ext cx="196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最后确认并提交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90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7DA743D-7757-4CCD-91CB-862476E9211B}"/>
              </a:ext>
            </a:extLst>
          </p:cNvPr>
          <p:cNvSpPr txBox="1"/>
          <p:nvPr/>
        </p:nvSpPr>
        <p:spPr>
          <a:xfrm>
            <a:off x="611695" y="724605"/>
            <a:ext cx="111142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审核通过以后，</a:t>
            </a:r>
            <a:r>
              <a:rPr lang="en-US" altLang="zh-CN" sz="2800" b="1" dirty="0"/>
              <a:t>pc</a:t>
            </a:r>
            <a:r>
              <a:rPr lang="zh-CN" altLang="en-US" sz="2800" b="1" dirty="0"/>
              <a:t>端</a:t>
            </a:r>
            <a:r>
              <a:rPr lang="zh-CN" altLang="en-US" dirty="0"/>
              <a:t>可以正常运行。</a:t>
            </a:r>
            <a:endParaRPr lang="en-US" altLang="zh-CN" dirty="0"/>
          </a:p>
          <a:p>
            <a:r>
              <a:rPr lang="zh-CN" altLang="en-US" dirty="0"/>
              <a:t>在</a:t>
            </a:r>
            <a:r>
              <a:rPr lang="zh-CN" altLang="en-US" sz="2800" b="1" dirty="0"/>
              <a:t>企业微信端</a:t>
            </a:r>
            <a:r>
              <a:rPr lang="zh-CN" altLang="en-US" dirty="0"/>
              <a:t>，打开使用账号（</a:t>
            </a:r>
            <a:r>
              <a:rPr lang="en-US" altLang="zh-CN" dirty="0"/>
              <a:t>pc</a:t>
            </a:r>
            <a:r>
              <a:rPr lang="zh-CN" altLang="en-US" dirty="0"/>
              <a:t>端账号），密码：</a:t>
            </a:r>
            <a:r>
              <a:rPr lang="en-US" altLang="zh-CN" dirty="0"/>
              <a:t>123456</a:t>
            </a:r>
            <a:r>
              <a:rPr lang="zh-CN" altLang="en-US" dirty="0"/>
              <a:t>（</a:t>
            </a:r>
            <a:r>
              <a:rPr lang="zh-CN" altLang="en-US" b="1" dirty="0">
                <a:solidFill>
                  <a:srgbClr val="FF0000"/>
                </a:solidFill>
              </a:rPr>
              <a:t>由于此为初始密码请第一时间修改自己密码</a:t>
            </a:r>
            <a:r>
              <a:rPr lang="zh-CN" altLang="en-US" dirty="0"/>
              <a:t>）</a:t>
            </a:r>
            <a:r>
              <a:rPr lang="zh-CN" altLang="en-US" b="1" dirty="0">
                <a:solidFill>
                  <a:srgbClr val="FF0000"/>
                </a:solidFill>
              </a:rPr>
              <a:t>步骤如下</a:t>
            </a:r>
            <a:r>
              <a:rPr lang="en-US" altLang="zh-CN" b="1" dirty="0">
                <a:solidFill>
                  <a:srgbClr val="FF0000"/>
                </a:solidFill>
              </a:rPr>
              <a:t>: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D1D099-A2F2-4426-8CAC-FEA3E8750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" y="2018044"/>
            <a:ext cx="2152650" cy="47836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56EAD4-D8C5-4501-B207-4D8FEC891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288" y="2018045"/>
            <a:ext cx="2126857" cy="46081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95E1ED-6325-4C99-B83E-023B7E5F5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1"/>
          <a:stretch/>
        </p:blipFill>
        <p:spPr>
          <a:xfrm>
            <a:off x="8584203" y="2065142"/>
            <a:ext cx="2126858" cy="419341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5073932-9788-4A91-8D22-89B7C9030A52}"/>
              </a:ext>
            </a:extLst>
          </p:cNvPr>
          <p:cNvSpPr/>
          <p:nvPr/>
        </p:nvSpPr>
        <p:spPr>
          <a:xfrm>
            <a:off x="869086" y="3707181"/>
            <a:ext cx="1884584" cy="297077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8B40F21-E230-43CF-AAA7-BBADA3F82B53}"/>
              </a:ext>
            </a:extLst>
          </p:cNvPr>
          <p:cNvSpPr/>
          <p:nvPr/>
        </p:nvSpPr>
        <p:spPr>
          <a:xfrm>
            <a:off x="869086" y="3280461"/>
            <a:ext cx="1884584" cy="297077"/>
          </a:xfrm>
          <a:prstGeom prst="round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5F2B50D-2EB4-447A-B2F0-CF61A6ACA4BE}"/>
              </a:ext>
            </a:extLst>
          </p:cNvPr>
          <p:cNvSpPr/>
          <p:nvPr/>
        </p:nvSpPr>
        <p:spPr>
          <a:xfrm>
            <a:off x="8584203" y="2692399"/>
            <a:ext cx="2062480" cy="116332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箭头: 左 15">
            <a:extLst>
              <a:ext uri="{FF2B5EF4-FFF2-40B4-BE49-F238E27FC236}">
                <a16:creationId xmlns:a16="http://schemas.microsoft.com/office/drawing/2014/main" id="{2198663C-AACE-4FFB-86EB-E121AD4C0FB3}"/>
              </a:ext>
            </a:extLst>
          </p:cNvPr>
          <p:cNvSpPr/>
          <p:nvPr/>
        </p:nvSpPr>
        <p:spPr>
          <a:xfrm rot="10800000">
            <a:off x="7098807" y="3964112"/>
            <a:ext cx="741680" cy="30844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5DF65A8-CD45-49E3-B81C-9E228CF96160}"/>
              </a:ext>
            </a:extLst>
          </p:cNvPr>
          <p:cNvSpPr/>
          <p:nvPr/>
        </p:nvSpPr>
        <p:spPr>
          <a:xfrm>
            <a:off x="4376288" y="4369237"/>
            <a:ext cx="2062480" cy="325120"/>
          </a:xfrm>
          <a:prstGeom prst="round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432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84876C-F8FB-4286-812E-A9029CA9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49" y="1185900"/>
            <a:ext cx="10586301" cy="519941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A22649E-0CE6-41FF-A899-9B926BFBFA67}"/>
              </a:ext>
            </a:extLst>
          </p:cNvPr>
          <p:cNvSpPr/>
          <p:nvPr/>
        </p:nvSpPr>
        <p:spPr>
          <a:xfrm>
            <a:off x="802848" y="3221610"/>
            <a:ext cx="1084317" cy="916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EB78E6-E609-4F4E-97AE-DA0C04E9E374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废液桶申领</a:t>
            </a:r>
          </a:p>
        </p:txBody>
      </p:sp>
    </p:spTree>
    <p:extLst>
      <p:ext uri="{BB962C8B-B14F-4D97-AF65-F5344CB8AC3E}">
        <p14:creationId xmlns:p14="http://schemas.microsoft.com/office/powerpoint/2010/main" val="40715226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E95D04-1385-4F37-A420-D3698669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7" y="1256851"/>
            <a:ext cx="10614581" cy="521330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8BDE963-5CB6-4FB5-BBD6-C8523A2DBE28}"/>
              </a:ext>
            </a:extLst>
          </p:cNvPr>
          <p:cNvSpPr/>
          <p:nvPr/>
        </p:nvSpPr>
        <p:spPr>
          <a:xfrm>
            <a:off x="2033445" y="1926077"/>
            <a:ext cx="476291" cy="265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连接符: 曲线 4">
            <a:extLst>
              <a:ext uri="{FF2B5EF4-FFF2-40B4-BE49-F238E27FC236}">
                <a16:creationId xmlns:a16="http://schemas.microsoft.com/office/drawing/2014/main" id="{27324EE2-D287-4633-B828-3790E513C13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47035" y="2327579"/>
            <a:ext cx="843661" cy="57124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433A993D-E1A2-4A4F-8A70-54BBA133F79E}"/>
              </a:ext>
            </a:extLst>
          </p:cNvPr>
          <p:cNvSpPr txBox="1"/>
          <p:nvPr/>
        </p:nvSpPr>
        <p:spPr>
          <a:xfrm>
            <a:off x="2033445" y="303503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点击申领进行废液桶申领</a:t>
            </a:r>
          </a:p>
        </p:txBody>
      </p:sp>
    </p:spTree>
    <p:extLst>
      <p:ext uri="{BB962C8B-B14F-4D97-AF65-F5344CB8AC3E}">
        <p14:creationId xmlns:p14="http://schemas.microsoft.com/office/powerpoint/2010/main" val="3984645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CC6249-B7B4-4E24-806D-390304016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8" y="1072385"/>
            <a:ext cx="10755984" cy="52827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3A3FE8-0E63-4B4C-94A5-E225C0B1C759}"/>
              </a:ext>
            </a:extLst>
          </p:cNvPr>
          <p:cNvSpPr/>
          <p:nvPr/>
        </p:nvSpPr>
        <p:spPr>
          <a:xfrm flipV="1">
            <a:off x="2403835" y="1753384"/>
            <a:ext cx="8022210" cy="1451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66D9C4-4011-43FE-A4CD-6FD25D848BEB}"/>
              </a:ext>
            </a:extLst>
          </p:cNvPr>
          <p:cNvSpPr txBox="1"/>
          <p:nvPr/>
        </p:nvSpPr>
        <p:spPr>
          <a:xfrm>
            <a:off x="2481276" y="39155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点击提交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1F14E4-1381-4055-ACBA-BFFBE8980080}"/>
              </a:ext>
            </a:extLst>
          </p:cNvPr>
          <p:cNvSpPr/>
          <p:nvPr/>
        </p:nvSpPr>
        <p:spPr>
          <a:xfrm>
            <a:off x="2834724" y="3519198"/>
            <a:ext cx="476291" cy="2652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7E4485-082C-41EB-985E-A5A24E45E822}"/>
              </a:ext>
            </a:extLst>
          </p:cNvPr>
          <p:cNvSpPr txBox="1"/>
          <p:nvPr/>
        </p:nvSpPr>
        <p:spPr>
          <a:xfrm>
            <a:off x="6220981" y="288336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填写数量及说明信息</a:t>
            </a:r>
          </a:p>
        </p:txBody>
      </p:sp>
    </p:spTree>
    <p:extLst>
      <p:ext uri="{BB962C8B-B14F-4D97-AF65-F5344CB8AC3E}">
        <p14:creationId xmlns:p14="http://schemas.microsoft.com/office/powerpoint/2010/main" val="39090091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48974D-78A5-4931-9659-A96D2C5BE5AC}"/>
              </a:ext>
            </a:extLst>
          </p:cNvPr>
          <p:cNvSpPr txBox="1"/>
          <p:nvPr/>
        </p:nvSpPr>
        <p:spPr>
          <a:xfrm>
            <a:off x="638000" y="759942"/>
            <a:ext cx="446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企业微信废液桶申领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20F09E4-79EC-494D-935E-8F1BBAD190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9"/>
          <a:stretch/>
        </p:blipFill>
        <p:spPr>
          <a:xfrm>
            <a:off x="6645704" y="1575393"/>
            <a:ext cx="2390953" cy="45991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7D1C06-411A-4BFB-B7DD-FF56BB11D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64" y="1283162"/>
            <a:ext cx="2130288" cy="5347418"/>
          </a:xfrm>
          <a:prstGeom prst="rect">
            <a:avLst/>
          </a:prstGeom>
        </p:spPr>
      </p:pic>
      <p:cxnSp>
        <p:nvCxnSpPr>
          <p:cNvPr id="8" name="连接符: 曲线 7">
            <a:extLst>
              <a:ext uri="{FF2B5EF4-FFF2-40B4-BE49-F238E27FC236}">
                <a16:creationId xmlns:a16="http://schemas.microsoft.com/office/drawing/2014/main" id="{47C2DC23-D418-4490-9C40-E56FFAC74C6B}"/>
              </a:ext>
            </a:extLst>
          </p:cNvPr>
          <p:cNvCxnSpPr>
            <a:cxnSpLocks/>
          </p:cNvCxnSpPr>
          <p:nvPr/>
        </p:nvCxnSpPr>
        <p:spPr>
          <a:xfrm flipV="1">
            <a:off x="2686642" y="4015819"/>
            <a:ext cx="3667027" cy="186651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A045C25-13B4-407C-8899-4080A251ECE8}"/>
              </a:ext>
            </a:extLst>
          </p:cNvPr>
          <p:cNvSpPr txBox="1"/>
          <p:nvPr/>
        </p:nvSpPr>
        <p:spPr>
          <a:xfrm>
            <a:off x="6479268" y="4251088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填写数据并进行提交确认</a:t>
            </a:r>
          </a:p>
        </p:txBody>
      </p:sp>
    </p:spTree>
    <p:extLst>
      <p:ext uri="{BB962C8B-B14F-4D97-AF65-F5344CB8AC3E}">
        <p14:creationId xmlns:p14="http://schemas.microsoft.com/office/powerpoint/2010/main" val="13976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22B4D-1005-4AAA-8889-8D6224F7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00" y="0"/>
            <a:ext cx="7093600" cy="4899108"/>
          </a:xfrm>
          <a:prstGeom prst="rect">
            <a:avLst/>
          </a:prstGeom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7E9D193C-C997-408C-B28C-8C2A280F7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46" y="3586288"/>
            <a:ext cx="7283775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危险化学品全流程管理系统</a:t>
            </a:r>
            <a:endParaRPr lang="en-US" altLang="zh-CN" sz="4267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4267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申购篇</a:t>
            </a:r>
          </a:p>
        </p:txBody>
      </p:sp>
      <p:cxnSp>
        <p:nvCxnSpPr>
          <p:cNvPr id="7173" name="直接连接符 44">
            <a:extLst>
              <a:ext uri="{FF2B5EF4-FFF2-40B4-BE49-F238E27FC236}">
                <a16:creationId xmlns:a16="http://schemas.microsoft.com/office/drawing/2014/main" id="{FD01227E-F96A-4A2C-AA46-8EADA1FFB0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34" y="4914900"/>
            <a:ext cx="12168717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4" name="矩形 45">
            <a:extLst>
              <a:ext uri="{FF2B5EF4-FFF2-40B4-BE49-F238E27FC236}">
                <a16:creationId xmlns:a16="http://schemas.microsoft.com/office/drawing/2014/main" id="{F4334D93-E2CF-4173-A8AB-C740E0F0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5814484"/>
            <a:ext cx="1041400" cy="33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5" name="矩形 53">
            <a:extLst>
              <a:ext uri="{FF2B5EF4-FFF2-40B4-BE49-F238E27FC236}">
                <a16:creationId xmlns:a16="http://schemas.microsoft.com/office/drawing/2014/main" id="{8BF4A053-F854-4D34-8CC8-EC8BFDF5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885" y="5814484"/>
            <a:ext cx="2169583" cy="33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3"/>
          </a:p>
        </p:txBody>
      </p:sp>
      <p:sp>
        <p:nvSpPr>
          <p:cNvPr id="7176" name="TextBox 17">
            <a:extLst>
              <a:ext uri="{FF2B5EF4-FFF2-40B4-BE49-F238E27FC236}">
                <a16:creationId xmlns:a16="http://schemas.microsoft.com/office/drawing/2014/main" id="{DC13DBC1-B30F-4494-AFDF-40DBF6E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2" y="5945717"/>
            <a:ext cx="2493433" cy="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33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   达人ppt模板素材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768AA-650C-451D-A9F4-3FADEFD5C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35000"/>
          <a:stretch/>
        </p:blipFill>
        <p:spPr>
          <a:xfrm>
            <a:off x="16934" y="416703"/>
            <a:ext cx="5068839" cy="11190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5128AA-82C6-48F6-9194-5F87876B5FB5}"/>
              </a:ext>
            </a:extLst>
          </p:cNvPr>
          <p:cNvSpPr txBox="1"/>
          <p:nvPr/>
        </p:nvSpPr>
        <p:spPr>
          <a:xfrm>
            <a:off x="9097110" y="6471139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1">
                    <a:alpha val="35000"/>
                  </a:schemeClr>
                </a:solidFill>
              </a:rPr>
              <a:t>北京国睿中科技术开发有限公司</a:t>
            </a:r>
          </a:p>
        </p:txBody>
      </p:sp>
    </p:spTree>
  </p:cSld>
  <p:clrMapOvr>
    <a:masterClrMapping/>
  </p:clrMapOvr>
  <p:transition spd="slow" advTm="618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4" grpId="0" animBg="1" autoUpdateAnimBg="0"/>
      <p:bldP spid="7175" grpId="0" animBg="1" autoUpdateAnimBg="0"/>
      <p:bldP spid="717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01BE6D9-4D8E-41BC-8889-6A09C65E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78" y="1304136"/>
            <a:ext cx="11199043" cy="514211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AE24-D097-4BD9-B90E-F0D47B9446EB}"/>
              </a:ext>
            </a:extLst>
          </p:cNvPr>
          <p:cNvSpPr/>
          <p:nvPr/>
        </p:nvSpPr>
        <p:spPr>
          <a:xfrm>
            <a:off x="556181" y="2015136"/>
            <a:ext cx="1376314" cy="5090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95C07B6-036E-4F6C-B60D-2FB0F34203E9}"/>
              </a:ext>
            </a:extLst>
          </p:cNvPr>
          <p:cNvSpPr txBox="1"/>
          <p:nvPr/>
        </p:nvSpPr>
        <p:spPr>
          <a:xfrm>
            <a:off x="622626" y="757470"/>
            <a:ext cx="4080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危化品申购菜单选择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7265138-9CD7-4883-B4EF-413F1980E71C}"/>
              </a:ext>
            </a:extLst>
          </p:cNvPr>
          <p:cNvCxnSpPr>
            <a:cxnSpLocks/>
          </p:cNvCxnSpPr>
          <p:nvPr/>
        </p:nvCxnSpPr>
        <p:spPr>
          <a:xfrm>
            <a:off x="1932495" y="2524184"/>
            <a:ext cx="1460945" cy="13662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8222EF8-B56E-449A-B75C-48DAAF8E5386}"/>
              </a:ext>
            </a:extLst>
          </p:cNvPr>
          <p:cNvSpPr txBox="1"/>
          <p:nvPr/>
        </p:nvSpPr>
        <p:spPr>
          <a:xfrm>
            <a:off x="2235200" y="3953780"/>
            <a:ext cx="283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dirty="0">
                <a:solidFill>
                  <a:srgbClr val="FF0000"/>
                </a:solidFill>
              </a:rPr>
              <a:t>点击危化品申购中申购管理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E981603-11B0-4A57-AA55-C015950B6921}"/>
              </a:ext>
            </a:extLst>
          </p:cNvPr>
          <p:cNvSpPr/>
          <p:nvPr/>
        </p:nvSpPr>
        <p:spPr bwMode="auto">
          <a:xfrm flipH="1">
            <a:off x="0" y="-13281"/>
            <a:ext cx="409433" cy="832147"/>
          </a:xfrm>
          <a:custGeom>
            <a:avLst/>
            <a:gdLst>
              <a:gd name="T0" fmla="*/ 1462 w 2332"/>
              <a:gd name="T1" fmla="*/ 0 h 3907"/>
              <a:gd name="T2" fmla="*/ 2332 w 2332"/>
              <a:gd name="T3" fmla="*/ 0 h 3907"/>
              <a:gd name="T4" fmla="*/ 2332 w 2332"/>
              <a:gd name="T5" fmla="*/ 3907 h 3907"/>
              <a:gd name="T6" fmla="*/ 0 w 2332"/>
              <a:gd name="T7" fmla="*/ 2595 h 3907"/>
              <a:gd name="T8" fmla="*/ 1462 w 2332"/>
              <a:gd name="T9" fmla="*/ 0 h 3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32" h="3907">
                <a:moveTo>
                  <a:pt x="1462" y="0"/>
                </a:moveTo>
                <a:lnTo>
                  <a:pt x="2332" y="0"/>
                </a:lnTo>
                <a:lnTo>
                  <a:pt x="2332" y="3907"/>
                </a:lnTo>
                <a:lnTo>
                  <a:pt x="0" y="2595"/>
                </a:lnTo>
                <a:lnTo>
                  <a:pt x="1462" y="0"/>
                </a:lnTo>
                <a:close/>
              </a:path>
            </a:pathLst>
          </a:custGeom>
          <a:solidFill>
            <a:srgbClr val="92D050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en-US" sz="20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9143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92291F-7A73-4ECC-8F91-BFBF2C2CB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" t="188" r="20" b="3970"/>
          <a:stretch/>
        </p:blipFill>
        <p:spPr>
          <a:xfrm>
            <a:off x="531887" y="1268822"/>
            <a:ext cx="11475334" cy="517261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BEAFF3-F222-4594-8AF9-331C5D9F0C2D}"/>
              </a:ext>
            </a:extLst>
          </p:cNvPr>
          <p:cNvSpPr/>
          <p:nvPr/>
        </p:nvSpPr>
        <p:spPr>
          <a:xfrm>
            <a:off x="2411484" y="2179159"/>
            <a:ext cx="437322" cy="31805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" name="连接符: 肘形 6">
            <a:extLst>
              <a:ext uri="{FF2B5EF4-FFF2-40B4-BE49-F238E27FC236}">
                <a16:creationId xmlns:a16="http://schemas.microsoft.com/office/drawing/2014/main" id="{4C9A5ED8-EEBD-441B-86CF-4D5BAEED38B6}"/>
              </a:ext>
            </a:extLst>
          </p:cNvPr>
          <p:cNvCxnSpPr/>
          <p:nvPr/>
        </p:nvCxnSpPr>
        <p:spPr>
          <a:xfrm flipV="1">
            <a:off x="2761863" y="2087417"/>
            <a:ext cx="1037407" cy="175491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73C0ED4-96C6-4059-889F-33EB09A556E0}"/>
              </a:ext>
            </a:extLst>
          </p:cNvPr>
          <p:cNvSpPr txBox="1"/>
          <p:nvPr/>
        </p:nvSpPr>
        <p:spPr>
          <a:xfrm>
            <a:off x="3808513" y="1791858"/>
            <a:ext cx="370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点击申购管理中添加按钮，进行申购信息填写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CDAF65-2663-46F8-B1F3-C97F4C16F10A}"/>
              </a:ext>
            </a:extLst>
          </p:cNvPr>
          <p:cNvSpPr/>
          <p:nvPr/>
        </p:nvSpPr>
        <p:spPr>
          <a:xfrm>
            <a:off x="2232980" y="2907362"/>
            <a:ext cx="9679709" cy="1422400"/>
          </a:xfrm>
          <a:prstGeom prst="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D6A0E55-F868-4CD3-944B-B4FA0CF99075}"/>
              </a:ext>
            </a:extLst>
          </p:cNvPr>
          <p:cNvSpPr txBox="1"/>
          <p:nvPr/>
        </p:nvSpPr>
        <p:spPr>
          <a:xfrm>
            <a:off x="5240149" y="3266898"/>
            <a:ext cx="3703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历史申购信息及状态更新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905FB1-B493-4C3C-B909-7B9A5FA940B0}"/>
              </a:ext>
            </a:extLst>
          </p:cNvPr>
          <p:cNvSpPr txBox="1"/>
          <p:nvPr/>
        </p:nvSpPr>
        <p:spPr>
          <a:xfrm>
            <a:off x="638245" y="751839"/>
            <a:ext cx="239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/>
              <a:t>危化品申购</a:t>
            </a:r>
          </a:p>
        </p:txBody>
      </p:sp>
    </p:spTree>
    <p:extLst>
      <p:ext uri="{BB962C8B-B14F-4D97-AF65-F5344CB8AC3E}">
        <p14:creationId xmlns:p14="http://schemas.microsoft.com/office/powerpoint/2010/main" val="1565851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1038</Words>
  <Application>Microsoft Office PowerPoint</Application>
  <PresentationFormat>宽屏</PresentationFormat>
  <Paragraphs>181</Paragraphs>
  <Slides>63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0" baseType="lpstr">
      <vt:lpstr>等线</vt:lpstr>
      <vt:lpstr>等线 Light</vt:lpstr>
      <vt:lpstr>宋体</vt:lpstr>
      <vt:lpstr>微软雅黑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北京 国睿</dc:creator>
  <cp:lastModifiedBy>北京 国睿</cp:lastModifiedBy>
  <cp:revision>20</cp:revision>
  <dcterms:created xsi:type="dcterms:W3CDTF">2021-06-24T05:50:17Z</dcterms:created>
  <dcterms:modified xsi:type="dcterms:W3CDTF">2021-07-02T07:01:10Z</dcterms:modified>
</cp:coreProperties>
</file>